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7556500" cy="10693400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3162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8320" y="4662037"/>
            <a:ext cx="6507480" cy="51650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Times New Roman"/>
                <a:cs typeface="Times New Roman"/>
              </a:rPr>
              <a:t>Projekt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predstavljanja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povijesne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i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kulturne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baštine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grada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Kaštela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u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Šibeniku</a:t>
            </a:r>
            <a:endParaRPr sz="1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175"/>
              </a:spcBef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HNK</a:t>
            </a:r>
            <a:r>
              <a:rPr sz="14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Šibenik</a:t>
            </a:r>
            <a:r>
              <a:rPr sz="14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uoči</a:t>
            </a:r>
            <a:r>
              <a:rPr sz="1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Valentinova</a:t>
            </a:r>
            <a:r>
              <a:rPr sz="1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poklanja</a:t>
            </a:r>
            <a:r>
              <a:rPr sz="1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kaštelansku</a:t>
            </a:r>
            <a:r>
              <a:rPr sz="1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ljubavnu</a:t>
            </a:r>
            <a:r>
              <a:rPr sz="1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priču!</a:t>
            </a:r>
            <a:endParaRPr sz="1400">
              <a:latin typeface="Times New Roman"/>
              <a:cs typeface="Times New Roman"/>
            </a:endParaRPr>
          </a:p>
          <a:p>
            <a:pPr marR="3775075" algn="r">
              <a:lnSpc>
                <a:spcPct val="100000"/>
              </a:lnSpc>
              <a:spcBef>
                <a:spcPts val="1160"/>
              </a:spcBef>
              <a:tabLst>
                <a:tab pos="1430655" algn="l"/>
              </a:tabLst>
            </a:pPr>
            <a:r>
              <a:rPr sz="1200" b="1" spc="-10" dirty="0">
                <a:latin typeface="Times New Roman"/>
                <a:cs typeface="Times New Roman"/>
              </a:rPr>
              <a:t>ORGANIZATORI:</a:t>
            </a: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b="1" dirty="0">
                <a:latin typeface="Times New Roman"/>
                <a:cs typeface="Times New Roman"/>
              </a:rPr>
              <a:t>HNK U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ŠIBENIKU</a:t>
            </a:r>
            <a:endParaRPr sz="1200">
              <a:latin typeface="Times New Roman"/>
              <a:cs typeface="Times New Roman"/>
            </a:endParaRPr>
          </a:p>
          <a:p>
            <a:pPr marR="3822065" algn="r">
              <a:lnSpc>
                <a:spcPct val="100000"/>
              </a:lnSpc>
              <a:spcBef>
                <a:spcPts val="145"/>
              </a:spcBef>
            </a:pPr>
            <a:r>
              <a:rPr sz="1200" b="1" dirty="0">
                <a:latin typeface="Times New Roman"/>
                <a:cs typeface="Times New Roman"/>
              </a:rPr>
              <a:t>GRAD</a:t>
            </a:r>
            <a:r>
              <a:rPr sz="1200" spc="29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KAŠTELA</a:t>
            </a:r>
            <a:endParaRPr sz="1200">
              <a:latin typeface="Times New Roman"/>
              <a:cs typeface="Times New Roman"/>
            </a:endParaRPr>
          </a:p>
          <a:p>
            <a:pPr marL="1422400">
              <a:lnSpc>
                <a:spcPct val="100000"/>
              </a:lnSpc>
              <a:spcBef>
                <a:spcPts val="155"/>
              </a:spcBef>
            </a:pPr>
            <a:r>
              <a:rPr sz="1200" b="1" dirty="0">
                <a:latin typeface="Times New Roman"/>
                <a:cs typeface="Times New Roman"/>
              </a:rPr>
              <a:t>TURISTIČKA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ZAJEDNICA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GRADA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KAŠTELA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SUORGANIZATORI:</a:t>
            </a:r>
            <a:r>
              <a:rPr sz="1200" spc="114" dirty="0">
                <a:latin typeface="Times New Roman"/>
                <a:cs typeface="Times New Roman"/>
              </a:rPr>
              <a:t>  </a:t>
            </a:r>
            <a:r>
              <a:rPr sz="1200" dirty="0">
                <a:latin typeface="Times New Roman"/>
                <a:cs typeface="Times New Roman"/>
              </a:rPr>
              <a:t>MUZEJ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GRADA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KAŠTELA</a:t>
            </a:r>
            <a:endParaRPr sz="1200">
              <a:latin typeface="Times New Roman"/>
              <a:cs typeface="Times New Roman"/>
            </a:endParaRPr>
          </a:p>
          <a:p>
            <a:pPr marL="1537335">
              <a:lnSpc>
                <a:spcPct val="100000"/>
              </a:lnSpc>
              <a:spcBef>
                <a:spcPts val="145"/>
              </a:spcBef>
            </a:pPr>
            <a:r>
              <a:rPr sz="1200" dirty="0">
                <a:latin typeface="Times New Roman"/>
                <a:cs typeface="Times New Roman"/>
              </a:rPr>
              <a:t>SŠ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BRAĆA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RADIĆ</a:t>
            </a:r>
            <a:endParaRPr sz="1200">
              <a:latin typeface="Times New Roman"/>
              <a:cs typeface="Times New Roman"/>
            </a:endParaRPr>
          </a:p>
          <a:p>
            <a:pPr marL="12700" marR="4699635" algn="just">
              <a:lnSpc>
                <a:spcPct val="110000"/>
              </a:lnSpc>
              <a:spcBef>
                <a:spcPts val="10"/>
              </a:spcBef>
            </a:pPr>
            <a:r>
              <a:rPr sz="1200" i="1" dirty="0">
                <a:latin typeface="Times New Roman"/>
                <a:cs typeface="Times New Roman"/>
              </a:rPr>
              <a:t>„Lipo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ti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je,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pobre,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i="1" spc="-10" dirty="0">
                <a:latin typeface="Times New Roman"/>
                <a:cs typeface="Times New Roman"/>
              </a:rPr>
              <a:t>pogledati,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Od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Solina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do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grada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i="1" spc="-10" dirty="0">
                <a:latin typeface="Times New Roman"/>
                <a:cs typeface="Times New Roman"/>
              </a:rPr>
              <a:t>Trogira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Ter</a:t>
            </a:r>
            <a:r>
              <a:rPr sz="1200" i="1" spc="-1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Kaštele</a:t>
            </a:r>
            <a:r>
              <a:rPr sz="1200" i="1" spc="-1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ravne</a:t>
            </a:r>
            <a:r>
              <a:rPr sz="1200" i="1" spc="-10" dirty="0">
                <a:latin typeface="Times New Roman"/>
                <a:cs typeface="Times New Roman"/>
              </a:rPr>
              <a:t> razgledati,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45"/>
              </a:spcBef>
            </a:pPr>
            <a:r>
              <a:rPr sz="1200" i="1" dirty="0">
                <a:latin typeface="Times New Roman"/>
                <a:cs typeface="Times New Roman"/>
              </a:rPr>
              <a:t>Kojeno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su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prilika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misira.“</a:t>
            </a:r>
            <a:r>
              <a:rPr sz="1200" i="1" spc="29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Andrija</a:t>
            </a:r>
            <a:r>
              <a:rPr sz="1200" i="1" spc="-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Kačić </a:t>
            </a:r>
            <a:r>
              <a:rPr sz="1200" i="1" spc="-10" dirty="0">
                <a:latin typeface="Times New Roman"/>
                <a:cs typeface="Times New Roman"/>
              </a:rPr>
              <a:t>Miošić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 marR="9525" algn="just">
              <a:lnSpc>
                <a:spcPct val="110200"/>
              </a:lnSpc>
            </a:pPr>
            <a:r>
              <a:rPr sz="1200" dirty="0">
                <a:latin typeface="Times New Roman"/>
                <a:cs typeface="Times New Roman"/>
              </a:rPr>
              <a:t>Drugi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najveći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grad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Splitsko-dalmatinskoj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županiji,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koji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administrativno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spoj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sedam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povijesnih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naselja, </a:t>
            </a:r>
            <a:r>
              <a:rPr sz="1200" dirty="0">
                <a:latin typeface="Times New Roman"/>
                <a:cs typeface="Times New Roman"/>
              </a:rPr>
              <a:t>grad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Kaštela,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želi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pokazati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svoju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bogatu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povijesnu,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kulturnu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enološku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tradiciju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Šibeniku.</a:t>
            </a:r>
            <a:endParaRPr sz="1200">
              <a:latin typeface="Times New Roman"/>
              <a:cs typeface="Times New Roman"/>
            </a:endParaRPr>
          </a:p>
          <a:p>
            <a:pPr marL="12700" marR="10160" algn="just">
              <a:lnSpc>
                <a:spcPct val="110000"/>
              </a:lnSpc>
            </a:pPr>
            <a:r>
              <a:rPr sz="1200" dirty="0">
                <a:latin typeface="Times New Roman"/>
                <a:cs typeface="Times New Roman"/>
              </a:rPr>
              <a:t>Uvijek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pod</a:t>
            </a:r>
            <a:r>
              <a:rPr sz="1200" spc="1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stigmom</a:t>
            </a:r>
            <a:r>
              <a:rPr sz="1200" spc="1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teške</a:t>
            </a:r>
            <a:r>
              <a:rPr sz="1200" spc="1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industrije</a:t>
            </a:r>
            <a:r>
              <a:rPr sz="1200" spc="1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koja</a:t>
            </a:r>
            <a:r>
              <a:rPr sz="1200" spc="1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je</a:t>
            </a:r>
            <a:r>
              <a:rPr sz="1200" spc="1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ovaj</a:t>
            </a:r>
            <a:r>
              <a:rPr sz="1200" spc="1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neprocijenjivi</a:t>
            </a:r>
            <a:r>
              <a:rPr sz="1200" spc="1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biser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Jadrana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desetljećima</a:t>
            </a:r>
            <a:r>
              <a:rPr sz="1200" spc="18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uništavala, Kaštela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žele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pokazati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da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okreću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novu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stranicu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svom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razvoju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da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mogu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znaju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vratiti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stari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sjaj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svoga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grada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55"/>
              </a:spcBef>
            </a:pPr>
            <a:r>
              <a:rPr sz="1200" dirty="0">
                <a:latin typeface="Times New Roman"/>
                <a:cs typeface="Times New Roman"/>
              </a:rPr>
              <a:t>u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kojima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prvi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počeci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turizma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bilježe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prije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više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od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jednog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stoljeća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otvaranjem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prvog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hotela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Shoulavy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u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45"/>
              </a:spcBef>
            </a:pPr>
            <a:r>
              <a:rPr sz="1200" dirty="0">
                <a:latin typeface="Times New Roman"/>
                <a:cs typeface="Times New Roman"/>
              </a:rPr>
              <a:t>Kaštel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Lukšiću.</a:t>
            </a:r>
            <a:endParaRPr sz="1200">
              <a:latin typeface="Times New Roman"/>
              <a:cs typeface="Times New Roman"/>
            </a:endParaRPr>
          </a:p>
          <a:p>
            <a:pPr marL="12700" marR="10160" algn="just">
              <a:lnSpc>
                <a:spcPct val="110000"/>
              </a:lnSpc>
            </a:pPr>
            <a:r>
              <a:rPr sz="1200" dirty="0">
                <a:latin typeface="Times New Roman"/>
                <a:cs typeface="Times New Roman"/>
              </a:rPr>
              <a:t>U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prilog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tome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govore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brojni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projekti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na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ekološkom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gospodarskom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planu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koja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Kaštela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sve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više</a:t>
            </a:r>
            <a:r>
              <a:rPr sz="1200" spc="114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okreću </a:t>
            </a:r>
            <a:r>
              <a:rPr sz="1200" dirty="0">
                <a:latin typeface="Times New Roman"/>
                <a:cs typeface="Times New Roman"/>
              </a:rPr>
              <a:t>turizmu,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nautici,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poticanju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malog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srednjeg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poduzetništva.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0000"/>
              </a:lnSpc>
              <a:spcBef>
                <a:spcPts val="10"/>
              </a:spcBef>
            </a:pPr>
            <a:r>
              <a:rPr sz="1200" dirty="0">
                <a:latin typeface="Times New Roman"/>
                <a:cs typeface="Times New Roman"/>
              </a:rPr>
              <a:t>Gledajući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bogatu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povijesnu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kulturnu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baštinu,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svjesni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smo da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veliki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broj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Hrvata,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još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manje</a:t>
            </a:r>
            <a:r>
              <a:rPr sz="1200" spc="2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turista,</a:t>
            </a:r>
            <a:r>
              <a:rPr sz="1200" spc="-20" dirty="0">
                <a:latin typeface="Times New Roman"/>
                <a:cs typeface="Times New Roman"/>
              </a:rPr>
              <a:t> slabo </a:t>
            </a:r>
            <a:r>
              <a:rPr sz="1200" dirty="0">
                <a:latin typeface="Times New Roman"/>
                <a:cs typeface="Times New Roman"/>
              </a:rPr>
              <a:t>poznaje</a:t>
            </a:r>
            <a:r>
              <a:rPr sz="1200" spc="2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neke</a:t>
            </a:r>
            <a:r>
              <a:rPr sz="1200" spc="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od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najljepših</a:t>
            </a:r>
            <a:r>
              <a:rPr sz="1200" spc="2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kaštelanskih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priča.</a:t>
            </a:r>
            <a:r>
              <a:rPr sz="1200" spc="3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Samo</a:t>
            </a:r>
            <a:r>
              <a:rPr sz="1200" spc="2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dio</a:t>
            </a:r>
            <a:r>
              <a:rPr sz="1200" spc="2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njih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želimo</a:t>
            </a:r>
            <a:r>
              <a:rPr sz="1200" spc="2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prezentirati</a:t>
            </a:r>
            <a:r>
              <a:rPr sz="1200" spc="2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2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Šibeniku</a:t>
            </a:r>
            <a:r>
              <a:rPr sz="1200" spc="30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uoči </a:t>
            </a:r>
            <a:r>
              <a:rPr sz="1200" dirty="0">
                <a:latin typeface="Times New Roman"/>
                <a:cs typeface="Times New Roman"/>
              </a:rPr>
              <a:t>Valentinova,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13.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veljače u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HNK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u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Šibeniku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s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početkom u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20.00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sati.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389" y="541020"/>
            <a:ext cx="6751957" cy="39900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33625" y="5726003"/>
            <a:ext cx="3076437" cy="460945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28308" y="499355"/>
            <a:ext cx="6506845" cy="5062855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1200" dirty="0">
                <a:latin typeface="Times New Roman"/>
                <a:cs typeface="Times New Roman"/>
              </a:rPr>
              <a:t>Projekt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predstavljanja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b="1" i="1" dirty="0">
                <a:latin typeface="Times New Roman"/>
                <a:cs typeface="Times New Roman"/>
              </a:rPr>
              <a:t>kaštelanskih</a:t>
            </a:r>
            <a:r>
              <a:rPr sz="1200" b="1" i="1" spc="-5" dirty="0">
                <a:latin typeface="Times New Roman"/>
                <a:cs typeface="Times New Roman"/>
              </a:rPr>
              <a:t> </a:t>
            </a:r>
            <a:r>
              <a:rPr sz="1200" b="1" i="1" dirty="0">
                <a:latin typeface="Times New Roman"/>
                <a:cs typeface="Times New Roman"/>
              </a:rPr>
              <a:t>priča </a:t>
            </a:r>
            <a:r>
              <a:rPr sz="1200" dirty="0">
                <a:latin typeface="Times New Roman"/>
                <a:cs typeface="Times New Roman"/>
              </a:rPr>
              <a:t>sastoji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od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tri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dijela,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tri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priče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koje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ćemo </a:t>
            </a:r>
            <a:r>
              <a:rPr sz="1200" spc="-10" dirty="0">
                <a:latin typeface="Times New Roman"/>
                <a:cs typeface="Times New Roman"/>
              </a:rPr>
              <a:t>prezentirati:</a:t>
            </a:r>
            <a:endParaRPr sz="1200">
              <a:latin typeface="Times New Roman"/>
              <a:cs typeface="Times New Roman"/>
            </a:endParaRPr>
          </a:p>
          <a:p>
            <a:pPr marL="100965" indent="-88900">
              <a:lnSpc>
                <a:spcPct val="100000"/>
              </a:lnSpc>
              <a:spcBef>
                <a:spcPts val="140"/>
              </a:spcBef>
              <a:buFont typeface="Times New Roman"/>
              <a:buChar char="-"/>
              <a:tabLst>
                <a:tab pos="101600" algn="l"/>
              </a:tabLst>
            </a:pPr>
            <a:r>
              <a:rPr sz="1200" b="1" dirty="0">
                <a:latin typeface="Times New Roman"/>
                <a:cs typeface="Times New Roman"/>
              </a:rPr>
              <a:t>priča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o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ljubavi </a:t>
            </a:r>
            <a:r>
              <a:rPr sz="1200" dirty="0">
                <a:latin typeface="Times New Roman"/>
                <a:cs typeface="Times New Roman"/>
              </a:rPr>
              <a:t>(Legenda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Miljenku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Dobrili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kazališna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predstava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20.00 </a:t>
            </a:r>
            <a:r>
              <a:rPr sz="1200" spc="-10" dirty="0">
                <a:latin typeface="Times New Roman"/>
                <a:cs typeface="Times New Roman"/>
              </a:rPr>
              <a:t>sati)</a:t>
            </a:r>
            <a:endParaRPr sz="1200">
              <a:latin typeface="Times New Roman"/>
              <a:cs typeface="Times New Roman"/>
            </a:endParaRPr>
          </a:p>
          <a:p>
            <a:pPr marL="100965" indent="-88900">
              <a:lnSpc>
                <a:spcPct val="100000"/>
              </a:lnSpc>
              <a:spcBef>
                <a:spcPts val="625"/>
              </a:spcBef>
              <a:buFont typeface="Times New Roman"/>
              <a:buChar char="-"/>
              <a:tabLst>
                <a:tab pos="101600" algn="l"/>
              </a:tabLst>
            </a:pPr>
            <a:r>
              <a:rPr sz="1200" b="1" dirty="0">
                <a:latin typeface="Times New Roman"/>
                <a:cs typeface="Times New Roman"/>
              </a:rPr>
              <a:t>priča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o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vinu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i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gastronomiji</a:t>
            </a:r>
            <a:r>
              <a:rPr sz="1200" spc="3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(Srednja škola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braće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Radić –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foaje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HNK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 Šibeniku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od </a:t>
            </a:r>
            <a:r>
              <a:rPr sz="1200" spc="-10" dirty="0">
                <a:latin typeface="Times New Roman"/>
                <a:cs typeface="Times New Roman"/>
              </a:rPr>
              <a:t>19.00)</a:t>
            </a:r>
            <a:endParaRPr sz="1200">
              <a:latin typeface="Times New Roman"/>
              <a:cs typeface="Times New Roman"/>
            </a:endParaRPr>
          </a:p>
          <a:p>
            <a:pPr marL="12700" marR="849630" indent="-635">
              <a:lnSpc>
                <a:spcPct val="143300"/>
              </a:lnSpc>
              <a:spcBef>
                <a:spcPts val="15"/>
              </a:spcBef>
              <a:buFont typeface="Times New Roman"/>
              <a:buChar char="-"/>
              <a:tabLst>
                <a:tab pos="101600" algn="l"/>
              </a:tabLst>
            </a:pPr>
            <a:r>
              <a:rPr sz="1200" b="1" dirty="0">
                <a:latin typeface="Times New Roman"/>
                <a:cs typeface="Times New Roman"/>
              </a:rPr>
              <a:t>priča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o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tradicijskom odijevanju </a:t>
            </a:r>
            <a:r>
              <a:rPr sz="1200" dirty="0">
                <a:latin typeface="Times New Roman"/>
                <a:cs typeface="Times New Roman"/>
              </a:rPr>
              <a:t>(Muzej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grada Kaštela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foaje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HNK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Šibeniku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od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18.00) </a:t>
            </a:r>
            <a:r>
              <a:rPr sz="1200" dirty="0">
                <a:latin typeface="Times New Roman"/>
                <a:cs typeface="Times New Roman"/>
              </a:rPr>
              <a:t>ULAZ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BESPLATAN.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200" b="1" dirty="0">
                <a:solidFill>
                  <a:srgbClr val="990032"/>
                </a:solidFill>
                <a:latin typeface="Times New Roman"/>
                <a:cs typeface="Times New Roman"/>
              </a:rPr>
              <a:t>PRIČA</a:t>
            </a:r>
            <a:r>
              <a:rPr sz="1200" b="1" spc="-15" dirty="0">
                <a:solidFill>
                  <a:srgbClr val="990032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990032"/>
                </a:solidFill>
                <a:latin typeface="Times New Roman"/>
                <a:cs typeface="Times New Roman"/>
              </a:rPr>
              <a:t>O</a:t>
            </a:r>
            <a:r>
              <a:rPr sz="1200" b="1" spc="-5" dirty="0">
                <a:solidFill>
                  <a:srgbClr val="990032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990032"/>
                </a:solidFill>
                <a:latin typeface="Times New Roman"/>
                <a:cs typeface="Times New Roman"/>
              </a:rPr>
              <a:t>LJUBAVI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b="1" dirty="0">
                <a:solidFill>
                  <a:srgbClr val="990032"/>
                </a:solidFill>
                <a:latin typeface="Times New Roman"/>
                <a:cs typeface="Times New Roman"/>
              </a:rPr>
              <a:t>„Legenda</a:t>
            </a:r>
            <a:r>
              <a:rPr sz="1200" spc="-10" dirty="0">
                <a:solidFill>
                  <a:srgbClr val="990032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990032"/>
                </a:solidFill>
                <a:latin typeface="Times New Roman"/>
                <a:cs typeface="Times New Roman"/>
              </a:rPr>
              <a:t>o</a:t>
            </a:r>
            <a:r>
              <a:rPr sz="1200" spc="-5" dirty="0">
                <a:solidFill>
                  <a:srgbClr val="990032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990032"/>
                </a:solidFill>
                <a:latin typeface="Times New Roman"/>
                <a:cs typeface="Times New Roman"/>
              </a:rPr>
              <a:t>Miljenku</a:t>
            </a:r>
            <a:r>
              <a:rPr sz="1200" spc="-5" dirty="0">
                <a:solidFill>
                  <a:srgbClr val="990032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990032"/>
                </a:solidFill>
                <a:latin typeface="Times New Roman"/>
                <a:cs typeface="Times New Roman"/>
              </a:rPr>
              <a:t>i</a:t>
            </a:r>
            <a:r>
              <a:rPr sz="1200" spc="-15" dirty="0">
                <a:solidFill>
                  <a:srgbClr val="990032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990032"/>
                </a:solidFill>
                <a:latin typeface="Times New Roman"/>
                <a:cs typeface="Times New Roman"/>
              </a:rPr>
              <a:t>Dobrili“</a:t>
            </a:r>
            <a:endParaRPr sz="1200">
              <a:latin typeface="Times New Roman"/>
              <a:cs typeface="Times New Roman"/>
            </a:endParaRPr>
          </a:p>
          <a:p>
            <a:pPr marL="12700" marR="3983990">
              <a:lnSpc>
                <a:spcPct val="144100"/>
              </a:lnSpc>
              <a:spcBef>
                <a:spcPts val="1160"/>
              </a:spcBef>
            </a:pPr>
            <a:r>
              <a:rPr sz="1100" b="1" dirty="0">
                <a:latin typeface="Times New Roman"/>
                <a:cs typeface="Times New Roman"/>
              </a:rPr>
              <a:t>Kazališna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predstava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“Miljenko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i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Times New Roman"/>
                <a:cs typeface="Times New Roman"/>
              </a:rPr>
              <a:t>Dobrila” </a:t>
            </a:r>
            <a:r>
              <a:rPr sz="1100" b="1" dirty="0">
                <a:latin typeface="Times New Roman"/>
                <a:cs typeface="Times New Roman"/>
              </a:rPr>
              <a:t>Scenarist:</a:t>
            </a:r>
            <a:r>
              <a:rPr sz="1100" b="1" spc="-2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M.</a:t>
            </a:r>
            <a:r>
              <a:rPr sz="1100" b="1" spc="-2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Kažotić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/</a:t>
            </a:r>
            <a:r>
              <a:rPr sz="1100" b="1" spc="-1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Marijana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spc="-20" dirty="0">
                <a:latin typeface="Times New Roman"/>
                <a:cs typeface="Times New Roman"/>
              </a:rPr>
              <a:t>Vulas </a:t>
            </a:r>
            <a:r>
              <a:rPr sz="1100" b="1" dirty="0">
                <a:latin typeface="Times New Roman"/>
                <a:cs typeface="Times New Roman"/>
              </a:rPr>
              <a:t>Režija</a:t>
            </a:r>
            <a:r>
              <a:rPr sz="1100" b="1" spc="-1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i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adaptacija: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Marijana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Times New Roman"/>
                <a:cs typeface="Times New Roman"/>
              </a:rPr>
              <a:t>Vulas</a:t>
            </a: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80"/>
              </a:spcBef>
            </a:pPr>
            <a:r>
              <a:rPr sz="1100" b="1" dirty="0">
                <a:latin typeface="Times New Roman"/>
                <a:cs typeface="Times New Roman"/>
              </a:rPr>
              <a:t>Sudjeluju: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gostujući</a:t>
            </a:r>
            <a:r>
              <a:rPr sz="1100" b="1" spc="-2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glumci,</a:t>
            </a:r>
            <a:r>
              <a:rPr sz="1100" b="1" spc="-4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KUD</a:t>
            </a:r>
            <a:r>
              <a:rPr sz="1100" b="1" spc="-35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7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Kaštela,</a:t>
            </a:r>
            <a:r>
              <a:rPr sz="1100" b="1" spc="-4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Kliški</a:t>
            </a:r>
            <a:r>
              <a:rPr sz="1100" b="1" spc="-4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uskoci,</a:t>
            </a:r>
            <a:r>
              <a:rPr sz="1100" b="1" spc="-4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Dječje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kaštelansko</a:t>
            </a:r>
            <a:r>
              <a:rPr sz="1100" b="1" spc="-30" dirty="0">
                <a:latin typeface="Times New Roman"/>
                <a:cs typeface="Times New Roman"/>
              </a:rPr>
              <a:t> </a:t>
            </a:r>
            <a:r>
              <a:rPr sz="1100" b="1" dirty="0">
                <a:latin typeface="Times New Roman"/>
                <a:cs typeface="Times New Roman"/>
              </a:rPr>
              <a:t>kazalište</a:t>
            </a:r>
            <a:r>
              <a:rPr sz="1100" b="1" spc="-15" dirty="0">
                <a:latin typeface="Times New Roman"/>
                <a:cs typeface="Times New Roman"/>
              </a:rPr>
              <a:t> </a:t>
            </a:r>
            <a:r>
              <a:rPr sz="1100" b="1" spc="-10" dirty="0">
                <a:latin typeface="Times New Roman"/>
                <a:cs typeface="Times New Roman"/>
              </a:rPr>
              <a:t>„Škatula“</a:t>
            </a: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0200"/>
              </a:lnSpc>
              <a:spcBef>
                <a:spcPts val="415"/>
              </a:spcBef>
            </a:pPr>
            <a:r>
              <a:rPr sz="1200" i="1" dirty="0">
                <a:latin typeface="Times New Roman"/>
                <a:cs typeface="Times New Roman"/>
              </a:rPr>
              <a:t>„Legenda</a:t>
            </a:r>
            <a:r>
              <a:rPr sz="1200" spc="17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o</a:t>
            </a:r>
            <a:r>
              <a:rPr sz="1200" spc="17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Miljenku</a:t>
            </a:r>
            <a:r>
              <a:rPr sz="1200" spc="17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i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Dobrili“</a:t>
            </a:r>
            <a:r>
              <a:rPr sz="1200" i="1" spc="17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priča</a:t>
            </a:r>
            <a:r>
              <a:rPr sz="1200" i="1" spc="17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je</a:t>
            </a:r>
            <a:r>
              <a:rPr sz="1200" i="1" spc="17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o</a:t>
            </a:r>
            <a:r>
              <a:rPr sz="1200" i="1" spc="17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dvoje</a:t>
            </a:r>
            <a:r>
              <a:rPr sz="1200" i="1" spc="16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mladih</a:t>
            </a:r>
            <a:r>
              <a:rPr sz="1200" i="1" spc="18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iz</a:t>
            </a:r>
            <a:r>
              <a:rPr sz="1200" i="1" spc="17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plemićkih</a:t>
            </a:r>
            <a:r>
              <a:rPr sz="1200" i="1" spc="17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obitelji</a:t>
            </a:r>
            <a:r>
              <a:rPr sz="1200" i="1" spc="18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Vitturi</a:t>
            </a:r>
            <a:r>
              <a:rPr sz="1200" i="1" spc="17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i</a:t>
            </a:r>
            <a:r>
              <a:rPr sz="1200" i="1" spc="17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Rušinić.</a:t>
            </a:r>
            <a:r>
              <a:rPr sz="1200" i="1" spc="165" dirty="0">
                <a:latin typeface="Times New Roman"/>
                <a:cs typeface="Times New Roman"/>
              </a:rPr>
              <a:t> </a:t>
            </a:r>
            <a:r>
              <a:rPr sz="1200" i="1" spc="-10" dirty="0">
                <a:latin typeface="Times New Roman"/>
                <a:cs typeface="Times New Roman"/>
              </a:rPr>
              <a:t>Svađa </a:t>
            </a:r>
            <a:r>
              <a:rPr sz="1200" i="1" dirty="0">
                <a:latin typeface="Times New Roman"/>
                <a:cs typeface="Times New Roman"/>
              </a:rPr>
              <a:t>njihovih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roditelja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stajala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je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na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putu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njihovoj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ljubavi.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Konte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Radoslav,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Dobrilin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otac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bio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je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na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glasu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i="1" spc="-25" dirty="0">
                <a:latin typeface="Times New Roman"/>
                <a:cs typeface="Times New Roman"/>
              </a:rPr>
              <a:t>kao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okrutan</a:t>
            </a:r>
            <a:r>
              <a:rPr sz="1200" i="1" spc="10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plemić</a:t>
            </a:r>
            <a:r>
              <a:rPr sz="1200" i="1" spc="10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koji</a:t>
            </a:r>
            <a:r>
              <a:rPr sz="1200" i="1" spc="114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je</a:t>
            </a:r>
            <a:r>
              <a:rPr sz="1200" i="1" spc="10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nametnuo</a:t>
            </a:r>
            <a:r>
              <a:rPr sz="1200" i="1" spc="11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teške</a:t>
            </a:r>
            <a:r>
              <a:rPr sz="1200" i="1" spc="10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poreze</a:t>
            </a:r>
            <a:r>
              <a:rPr sz="1200" i="1" spc="10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svojim</a:t>
            </a:r>
            <a:r>
              <a:rPr sz="1200" i="1" spc="10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kmetovima.</a:t>
            </a:r>
            <a:r>
              <a:rPr sz="1200" i="1" spc="11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Konte</a:t>
            </a:r>
            <a:r>
              <a:rPr sz="1200" i="1" spc="10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Adalbert,</a:t>
            </a:r>
            <a:r>
              <a:rPr sz="1200" i="1" spc="14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Miljenkov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otac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bio</a:t>
            </a:r>
            <a:r>
              <a:rPr sz="1200" spc="114" dirty="0">
                <a:latin typeface="Times New Roman"/>
                <a:cs typeface="Times New Roman"/>
              </a:rPr>
              <a:t> </a:t>
            </a:r>
            <a:r>
              <a:rPr sz="1200" i="1" spc="-25" dirty="0">
                <a:latin typeface="Times New Roman"/>
                <a:cs typeface="Times New Roman"/>
              </a:rPr>
              <a:t>je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blaže</a:t>
            </a:r>
            <a:r>
              <a:rPr sz="1200" i="1" spc="-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naravi te</a:t>
            </a:r>
            <a:r>
              <a:rPr sz="1200" i="1" spc="-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imao više</a:t>
            </a:r>
            <a:r>
              <a:rPr sz="1200" i="1" spc="1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razumijevanja prema</a:t>
            </a:r>
            <a:r>
              <a:rPr sz="1200" i="1" spc="-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teškoćama</a:t>
            </a:r>
            <a:r>
              <a:rPr sz="1200" i="1" spc="-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svojih kmetova.</a:t>
            </a:r>
            <a:r>
              <a:rPr sz="1200" i="1" spc="1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Otkrivši da se</a:t>
            </a:r>
            <a:r>
              <a:rPr sz="1200" i="1" spc="-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mladi vole</a:t>
            </a:r>
            <a:r>
              <a:rPr sz="1200" i="1" spc="10" dirty="0">
                <a:latin typeface="Times New Roman"/>
                <a:cs typeface="Times New Roman"/>
              </a:rPr>
              <a:t> </a:t>
            </a:r>
            <a:r>
              <a:rPr sz="1200" i="1" spc="-10" dirty="0">
                <a:latin typeface="Times New Roman"/>
                <a:cs typeface="Times New Roman"/>
              </a:rPr>
              <a:t>konte </a:t>
            </a:r>
            <a:r>
              <a:rPr sz="1200" i="1" dirty="0">
                <a:latin typeface="Times New Roman"/>
                <a:cs typeface="Times New Roman"/>
              </a:rPr>
              <a:t>Radoslav</a:t>
            </a:r>
            <a:r>
              <a:rPr sz="1200" i="1" spc="5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je</a:t>
            </a:r>
            <a:r>
              <a:rPr sz="1200" i="1" spc="5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zabranio</a:t>
            </a:r>
            <a:r>
              <a:rPr sz="1200" i="1" spc="5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njihovo</a:t>
            </a:r>
            <a:r>
              <a:rPr sz="1200" i="1" spc="5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viđanje,</a:t>
            </a:r>
            <a:r>
              <a:rPr sz="1200" i="1" spc="5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a</a:t>
            </a:r>
            <a:r>
              <a:rPr sz="1200" i="1" spc="6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otac</a:t>
            </a:r>
            <a:r>
              <a:rPr sz="1200" i="1" spc="5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je</a:t>
            </a:r>
            <a:r>
              <a:rPr sz="1200" i="1" spc="6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Miljenka</a:t>
            </a:r>
            <a:r>
              <a:rPr sz="1200" i="1" spc="5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poslao</a:t>
            </a:r>
            <a:r>
              <a:rPr sz="1200" i="1" spc="5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u</a:t>
            </a:r>
            <a:r>
              <a:rPr sz="1200" i="1" spc="5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Veneciju.</a:t>
            </a:r>
            <a:r>
              <a:rPr sz="1200" i="1" spc="5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Dobrilu</a:t>
            </a:r>
            <a:r>
              <a:rPr sz="1200" i="1" spc="5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su</a:t>
            </a:r>
            <a:r>
              <a:rPr sz="1200" i="1" spc="5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odlučili</a:t>
            </a:r>
            <a:r>
              <a:rPr sz="1200" i="1" spc="5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udati</a:t>
            </a:r>
            <a:r>
              <a:rPr sz="1200" i="1" spc="60" dirty="0">
                <a:latin typeface="Times New Roman"/>
                <a:cs typeface="Times New Roman"/>
              </a:rPr>
              <a:t> </a:t>
            </a:r>
            <a:r>
              <a:rPr sz="1200" i="1" spc="-25" dirty="0">
                <a:latin typeface="Times New Roman"/>
                <a:cs typeface="Times New Roman"/>
              </a:rPr>
              <a:t>za </a:t>
            </a:r>
            <a:r>
              <a:rPr sz="1200" i="1" dirty="0">
                <a:latin typeface="Times New Roman"/>
                <a:cs typeface="Times New Roman"/>
              </a:rPr>
              <a:t>starijeg</a:t>
            </a:r>
            <a:r>
              <a:rPr sz="1200" i="1" spc="8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plemića</a:t>
            </a:r>
            <a:r>
              <a:rPr sz="1200" i="1" spc="8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Družimira,</a:t>
            </a:r>
            <a:r>
              <a:rPr sz="1200" i="1" spc="9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no</a:t>
            </a:r>
            <a:r>
              <a:rPr sz="1200" i="1" spc="8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Miljenko</a:t>
            </a:r>
            <a:r>
              <a:rPr sz="1200" i="1" spc="10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je</a:t>
            </a:r>
            <a:r>
              <a:rPr sz="1200" i="1" spc="8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saznao</a:t>
            </a:r>
            <a:r>
              <a:rPr sz="1200" i="1" spc="8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za</a:t>
            </a:r>
            <a:r>
              <a:rPr sz="1200" i="1" spc="9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taj</a:t>
            </a:r>
            <a:r>
              <a:rPr sz="1200" i="1" spc="9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plan</a:t>
            </a:r>
            <a:r>
              <a:rPr sz="1200" i="1" spc="8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i</a:t>
            </a:r>
            <a:r>
              <a:rPr sz="1200" i="1" spc="9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prekinuo</a:t>
            </a:r>
            <a:r>
              <a:rPr sz="1200" i="1" spc="10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to</a:t>
            </a:r>
            <a:r>
              <a:rPr sz="1200" i="1" spc="9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vjenčanje.</a:t>
            </a:r>
            <a:r>
              <a:rPr sz="1200" i="1" spc="9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Zbog</a:t>
            </a:r>
            <a:r>
              <a:rPr sz="1200" i="1" spc="8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toga</a:t>
            </a:r>
            <a:r>
              <a:rPr sz="1200" i="1" spc="10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su</a:t>
            </a:r>
            <a:r>
              <a:rPr sz="1200" i="1" spc="90" dirty="0">
                <a:latin typeface="Times New Roman"/>
                <a:cs typeface="Times New Roman"/>
              </a:rPr>
              <a:t> </a:t>
            </a:r>
            <a:r>
              <a:rPr sz="1200" i="1" spc="-25" dirty="0">
                <a:latin typeface="Times New Roman"/>
                <a:cs typeface="Times New Roman"/>
              </a:rPr>
              <a:t>ga </a:t>
            </a:r>
            <a:r>
              <a:rPr sz="1200" i="1" dirty="0">
                <a:latin typeface="Times New Roman"/>
                <a:cs typeface="Times New Roman"/>
              </a:rPr>
              <a:t>vlasti</a:t>
            </a:r>
            <a:r>
              <a:rPr sz="1200" i="1" spc="5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prognale</a:t>
            </a:r>
            <a:r>
              <a:rPr sz="1200" i="1" spc="4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na</a:t>
            </a:r>
            <a:r>
              <a:rPr sz="1200" i="1" spc="5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Visovac,</a:t>
            </a:r>
            <a:r>
              <a:rPr sz="1200" i="1" spc="4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a</a:t>
            </a:r>
            <a:r>
              <a:rPr sz="1200" i="1" spc="4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Dobrila</a:t>
            </a:r>
            <a:r>
              <a:rPr sz="1200" i="1" spc="5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je</a:t>
            </a:r>
            <a:r>
              <a:rPr sz="1200" i="1" spc="4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poslana</a:t>
            </a:r>
            <a:r>
              <a:rPr sz="1200" i="1" spc="3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u</a:t>
            </a:r>
            <a:r>
              <a:rPr sz="1200" i="1" spc="5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trogirski</a:t>
            </a:r>
            <a:r>
              <a:rPr sz="1200" i="1" spc="4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samostan.</a:t>
            </a:r>
            <a:r>
              <a:rPr sz="1200" i="1" spc="4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No,</a:t>
            </a:r>
            <a:r>
              <a:rPr sz="1200" i="1" spc="4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oboje</a:t>
            </a:r>
            <a:r>
              <a:rPr sz="1200" i="1" spc="4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mladih</a:t>
            </a:r>
            <a:r>
              <a:rPr sz="1200" i="1" spc="5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je</a:t>
            </a:r>
            <a:r>
              <a:rPr sz="1200" i="1" spc="4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našlo</a:t>
            </a:r>
            <a:r>
              <a:rPr sz="1200" i="1" spc="40" dirty="0">
                <a:latin typeface="Times New Roman"/>
                <a:cs typeface="Times New Roman"/>
              </a:rPr>
              <a:t> </a:t>
            </a:r>
            <a:r>
              <a:rPr sz="1200" i="1" spc="-10" dirty="0">
                <a:latin typeface="Times New Roman"/>
                <a:cs typeface="Times New Roman"/>
              </a:rPr>
              <a:t>načina </a:t>
            </a:r>
            <a:r>
              <a:rPr sz="1200" i="1" dirty="0">
                <a:latin typeface="Times New Roman"/>
                <a:cs typeface="Times New Roman"/>
              </a:rPr>
              <a:t>da pobjegnu</a:t>
            </a:r>
            <a:r>
              <a:rPr sz="1200" i="1" spc="-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i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susretnu se.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U</a:t>
            </a:r>
            <a:r>
              <a:rPr sz="1200" i="1" spc="-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međuvremenu,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da bi</a:t>
            </a:r>
            <a:r>
              <a:rPr sz="1200" i="1" spc="1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smirio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seljake</a:t>
            </a:r>
            <a:r>
              <a:rPr sz="1200" i="1" spc="-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koji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su se</a:t>
            </a:r>
            <a:r>
              <a:rPr sz="1200" i="1" spc="5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bunili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protiv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prevelikih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i="1" spc="-10" dirty="0">
                <a:latin typeface="Times New Roman"/>
                <a:cs typeface="Times New Roman"/>
              </a:rPr>
              <a:t>poreza,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konte</a:t>
            </a:r>
            <a:r>
              <a:rPr sz="1200" i="1" spc="-1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Radoslav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je</a:t>
            </a:r>
            <a:r>
              <a:rPr sz="1200" i="1" spc="1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odlučio</a:t>
            </a:r>
            <a:r>
              <a:rPr sz="1200" i="1" spc="1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dopustiti</a:t>
            </a:r>
            <a:r>
              <a:rPr sz="1200" i="1" spc="1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njihovo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vjenčanje.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No,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nakon</a:t>
            </a:r>
            <a:r>
              <a:rPr sz="1200" i="1" spc="2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velebnog</a:t>
            </a:r>
            <a:r>
              <a:rPr sz="1200" i="1" spc="1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vjenčanja,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Radoslav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je,</a:t>
            </a:r>
            <a:r>
              <a:rPr sz="1200" i="1" spc="20" dirty="0">
                <a:latin typeface="Times New Roman"/>
                <a:cs typeface="Times New Roman"/>
              </a:rPr>
              <a:t> </a:t>
            </a:r>
            <a:r>
              <a:rPr sz="1200" i="1" spc="-10" dirty="0">
                <a:latin typeface="Times New Roman"/>
                <a:cs typeface="Times New Roman"/>
              </a:rPr>
              <a:t>obuzet </a:t>
            </a:r>
            <a:r>
              <a:rPr sz="1200" i="1" dirty="0">
                <a:latin typeface="Times New Roman"/>
                <a:cs typeface="Times New Roman"/>
              </a:rPr>
              <a:t>srdžbom,</a:t>
            </a:r>
            <a:r>
              <a:rPr sz="1200" i="1" spc="8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ubio</a:t>
            </a:r>
            <a:r>
              <a:rPr sz="1200" i="1" spc="9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Miljenka</a:t>
            </a:r>
            <a:r>
              <a:rPr sz="1200" i="1" spc="9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ispred</a:t>
            </a:r>
            <a:r>
              <a:rPr sz="1200" i="1" spc="9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dvorca.</a:t>
            </a:r>
            <a:r>
              <a:rPr sz="1200" i="1" spc="9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Nekoliko</a:t>
            </a:r>
            <a:r>
              <a:rPr sz="1200" i="1" spc="10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mjeseci</a:t>
            </a:r>
            <a:r>
              <a:rPr sz="1200" i="1" spc="9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poslije;</a:t>
            </a:r>
            <a:r>
              <a:rPr sz="1200" i="1" spc="9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Dobrila</a:t>
            </a:r>
            <a:r>
              <a:rPr sz="1200" i="1" spc="10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se</a:t>
            </a:r>
            <a:r>
              <a:rPr sz="1200" i="1" spc="8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razboljela</a:t>
            </a:r>
            <a:r>
              <a:rPr sz="1200" i="1" spc="9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od</a:t>
            </a:r>
            <a:r>
              <a:rPr sz="1200" i="1" spc="9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tuge</a:t>
            </a:r>
            <a:r>
              <a:rPr sz="1200" i="1" spc="9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i</a:t>
            </a:r>
            <a:r>
              <a:rPr sz="1200" i="1" spc="95" dirty="0">
                <a:latin typeface="Times New Roman"/>
                <a:cs typeface="Times New Roman"/>
              </a:rPr>
              <a:t> </a:t>
            </a:r>
            <a:r>
              <a:rPr sz="1200" i="1" spc="-10" dirty="0">
                <a:latin typeface="Times New Roman"/>
                <a:cs typeface="Times New Roman"/>
              </a:rPr>
              <a:t>umrla. </a:t>
            </a:r>
            <a:r>
              <a:rPr sz="1200" i="1" dirty="0">
                <a:latin typeface="Times New Roman"/>
                <a:cs typeface="Times New Roman"/>
              </a:rPr>
              <a:t>Pokopani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su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u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crkvi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sv.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Ivana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gdje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i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danas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stoji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natpis: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„Pokoj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i="1" spc="-10" dirty="0">
                <a:latin typeface="Times New Roman"/>
                <a:cs typeface="Times New Roman"/>
              </a:rPr>
              <a:t>ljubovnikov.“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9439" y="541020"/>
            <a:ext cx="6479011" cy="431736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9439" y="5288255"/>
            <a:ext cx="6478917" cy="431874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9439" y="541029"/>
            <a:ext cx="6479526" cy="971866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8320" y="826766"/>
            <a:ext cx="6507480" cy="9201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2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Trinaestu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godinu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za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redom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Grad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Kaštela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TZ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Kaštela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raznolikim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programom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žele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brendirati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Kaštela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kao </a:t>
            </a:r>
            <a:r>
              <a:rPr sz="1200" i="1" dirty="0">
                <a:latin typeface="Times New Roman"/>
                <a:cs typeface="Times New Roman"/>
              </a:rPr>
              <a:t>grad</a:t>
            </a:r>
            <a:r>
              <a:rPr sz="1200" spc="16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ljubavi.</a:t>
            </a:r>
            <a:r>
              <a:rPr sz="1200" spc="1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Višednevni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program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otvara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</a:t>
            </a:r>
            <a:r>
              <a:rPr sz="1200" spc="1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uprizorenjem</a:t>
            </a:r>
            <a:r>
              <a:rPr sz="1200" spc="1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legende</a:t>
            </a:r>
            <a:r>
              <a:rPr sz="1200" spc="1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koje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</a:t>
            </a:r>
            <a:r>
              <a:rPr sz="1200" spc="1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oslanja</a:t>
            </a:r>
            <a:r>
              <a:rPr sz="1200" spc="1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na</a:t>
            </a:r>
            <a:r>
              <a:rPr sz="1200" spc="1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originalni</a:t>
            </a:r>
            <a:r>
              <a:rPr sz="1200" spc="18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roman </a:t>
            </a:r>
            <a:r>
              <a:rPr sz="1200" dirty="0">
                <a:latin typeface="Times New Roman"/>
                <a:cs typeface="Times New Roman"/>
              </a:rPr>
              <a:t>Marka</a:t>
            </a:r>
            <a:r>
              <a:rPr sz="1200" spc="1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Kažotića.</a:t>
            </a:r>
            <a:r>
              <a:rPr sz="1200" spc="1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Scenarij</a:t>
            </a:r>
            <a:r>
              <a:rPr sz="1200" spc="1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2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režiju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potpisuje</a:t>
            </a:r>
            <a:r>
              <a:rPr sz="1200" spc="22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Marijana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Vulas</a:t>
            </a:r>
            <a:r>
              <a:rPr sz="1200" spc="20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koja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je</a:t>
            </a:r>
            <a:r>
              <a:rPr sz="1200" spc="1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</a:t>
            </a:r>
            <a:r>
              <a:rPr sz="1200" spc="1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originalnu</a:t>
            </a:r>
            <a:r>
              <a:rPr sz="1200" spc="2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priču</a:t>
            </a:r>
            <a:r>
              <a:rPr sz="1200" spc="19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ukomponirala </a:t>
            </a:r>
            <a:r>
              <a:rPr sz="1200" dirty="0">
                <a:latin typeface="Times New Roman"/>
                <a:cs typeface="Times New Roman"/>
              </a:rPr>
              <a:t>čakavski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izričaj,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kroz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razrađene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dijaloge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seljaka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toga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doba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prezentira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život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starih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Kaštelana,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običaje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i="1" spc="-20" dirty="0">
                <a:latin typeface="Times New Roman"/>
                <a:cs typeface="Times New Roman"/>
              </a:rPr>
              <a:t>dote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vjenčanja,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tradicionalnih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pjesama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plesova.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Uprizorenje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je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popraćeno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video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snimkama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lokacija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koje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se </a:t>
            </a:r>
            <a:r>
              <a:rPr sz="1200" dirty="0">
                <a:latin typeface="Times New Roman"/>
                <a:cs typeface="Times New Roman"/>
              </a:rPr>
              <a:t>spominju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samoj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predstavi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kao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što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su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mikrolokacije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Kaštel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Lukšiću,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Trogir,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Visovac...</a:t>
            </a:r>
            <a:endParaRPr sz="1200">
              <a:latin typeface="Times New Roman"/>
              <a:cs typeface="Times New Roman"/>
            </a:endParaRPr>
          </a:p>
          <a:p>
            <a:pPr marL="12700" marR="5715" indent="-635" algn="just">
              <a:lnSpc>
                <a:spcPct val="110000"/>
              </a:lnSpc>
              <a:spcBef>
                <a:spcPts val="1005"/>
              </a:spcBef>
            </a:pPr>
            <a:r>
              <a:rPr sz="1200" dirty="0">
                <a:latin typeface="Times New Roman"/>
                <a:cs typeface="Times New Roman"/>
              </a:rPr>
              <a:t>Predstava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je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premijerno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izvedena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u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ljeto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2023</a:t>
            </a:r>
            <a:r>
              <a:rPr sz="1200" dirty="0">
                <a:latin typeface="Times New Roman"/>
                <a:cs typeface="Times New Roman"/>
              </a:rPr>
              <a:t>.,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odigrana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je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povodom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Dana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grada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Kaštela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ožujku </a:t>
            </a:r>
            <a:r>
              <a:rPr sz="1200" dirty="0">
                <a:latin typeface="Times New Roman"/>
                <a:cs typeface="Times New Roman"/>
              </a:rPr>
              <a:t>2024.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na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ljeto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svake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iduće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godine.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Predstava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je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izvedena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</a:t>
            </a:r>
            <a:r>
              <a:rPr sz="1200" spc="114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Maloj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dvorani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Vatroslava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Lisinskog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b="1" spc="-50" dirty="0">
                <a:latin typeface="Times New Roman"/>
                <a:cs typeface="Times New Roman"/>
              </a:rPr>
              <a:t>u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Zagrebu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veljači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2025.</a:t>
            </a:r>
            <a:endParaRPr sz="12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10100"/>
              </a:lnSpc>
              <a:spcBef>
                <a:spcPts val="1005"/>
              </a:spcBef>
            </a:pPr>
            <a:r>
              <a:rPr sz="1200" dirty="0">
                <a:latin typeface="Times New Roman"/>
                <a:cs typeface="Times New Roman"/>
              </a:rPr>
              <a:t>Naslovne</a:t>
            </a:r>
            <a:r>
              <a:rPr sz="1200" spc="1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uloge</a:t>
            </a:r>
            <a:r>
              <a:rPr sz="1200" spc="1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pripadaju</a:t>
            </a:r>
            <a:r>
              <a:rPr sz="1200" spc="19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Lukreciji</a:t>
            </a:r>
            <a:r>
              <a:rPr sz="1200" b="1" spc="18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Perišić</a:t>
            </a:r>
            <a:r>
              <a:rPr sz="1200" b="1" spc="1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</a:t>
            </a:r>
            <a:r>
              <a:rPr sz="1200" i="1" dirty="0">
                <a:latin typeface="Times New Roman"/>
                <a:cs typeface="Times New Roman"/>
              </a:rPr>
              <a:t>Dobrila</a:t>
            </a:r>
            <a:r>
              <a:rPr sz="1200" dirty="0">
                <a:latin typeface="Times New Roman"/>
                <a:cs typeface="Times New Roman"/>
              </a:rPr>
              <a:t>),</a:t>
            </a:r>
            <a:r>
              <a:rPr sz="1200" spc="1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dramska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edukatorica</a:t>
            </a:r>
            <a:r>
              <a:rPr sz="1200" spc="1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iz</a:t>
            </a:r>
            <a:r>
              <a:rPr sz="1200" spc="1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Splita</a:t>
            </a:r>
            <a:r>
              <a:rPr sz="1200" spc="1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18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Mati</a:t>
            </a:r>
            <a:r>
              <a:rPr sz="1200" b="1" spc="18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Tavriću </a:t>
            </a:r>
            <a:r>
              <a:rPr sz="1200" dirty="0">
                <a:latin typeface="Times New Roman"/>
                <a:cs typeface="Times New Roman"/>
              </a:rPr>
              <a:t>(</a:t>
            </a:r>
            <a:r>
              <a:rPr sz="1200" i="1" dirty="0">
                <a:latin typeface="Times New Roman"/>
                <a:cs typeface="Times New Roman"/>
              </a:rPr>
              <a:t>Miljenko</a:t>
            </a:r>
            <a:r>
              <a:rPr sz="1200" dirty="0">
                <a:latin typeface="Times New Roman"/>
                <a:cs typeface="Times New Roman"/>
              </a:rPr>
              <a:t>),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diplomiranom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glumcu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iz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Omiša.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Ostatak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glumačkog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ansambla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čine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glumci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područja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Kaštela, </a:t>
            </a:r>
            <a:r>
              <a:rPr sz="1200" dirty="0">
                <a:latin typeface="Times New Roman"/>
                <a:cs typeface="Times New Roman"/>
              </a:rPr>
              <a:t>Trilja,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Prološca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-10" dirty="0">
                <a:latin typeface="Times New Roman"/>
                <a:cs typeface="Times New Roman"/>
              </a:rPr>
              <a:t> Splita.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1200" b="1" dirty="0">
                <a:latin typeface="Times New Roman"/>
                <a:cs typeface="Times New Roman"/>
              </a:rPr>
              <a:t>Scenarij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i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režija: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Marijana </a:t>
            </a:r>
            <a:r>
              <a:rPr sz="1200" b="1" spc="-10" dirty="0">
                <a:latin typeface="Times New Roman"/>
                <a:cs typeface="Times New Roman"/>
              </a:rPr>
              <a:t>Vulas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1200" b="1" spc="-10" dirty="0">
                <a:latin typeface="Times New Roman"/>
                <a:cs typeface="Times New Roman"/>
              </a:rPr>
              <a:t>Uloge:.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 marR="4730750">
              <a:lnSpc>
                <a:spcPct val="110400"/>
              </a:lnSpc>
            </a:pPr>
            <a:r>
              <a:rPr sz="1200" i="1" dirty="0">
                <a:latin typeface="Times New Roman"/>
                <a:cs typeface="Times New Roman"/>
              </a:rPr>
              <a:t>Miljenko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Mate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Tavrić </a:t>
            </a:r>
            <a:r>
              <a:rPr sz="1200" i="1" dirty="0">
                <a:latin typeface="Times New Roman"/>
                <a:cs typeface="Times New Roman"/>
              </a:rPr>
              <a:t>Dobrila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Lukrecija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Perišić </a:t>
            </a:r>
            <a:r>
              <a:rPr sz="1200" i="1" dirty="0">
                <a:latin typeface="Times New Roman"/>
                <a:cs typeface="Times New Roman"/>
              </a:rPr>
              <a:t>Radoslav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Marijan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Grbavac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i="1" dirty="0">
                <a:latin typeface="Times New Roman"/>
                <a:cs typeface="Times New Roman"/>
              </a:rPr>
              <a:t>kontesa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Marija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Dijana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Ivić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Kundid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i="1" dirty="0">
                <a:latin typeface="Times New Roman"/>
                <a:cs typeface="Times New Roman"/>
              </a:rPr>
              <a:t>Demetrija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Ivana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Dželalija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i="1" dirty="0">
                <a:latin typeface="Times New Roman"/>
                <a:cs typeface="Times New Roman"/>
              </a:rPr>
              <a:t>Antica</a:t>
            </a:r>
            <a:r>
              <a:rPr sz="1200" dirty="0">
                <a:latin typeface="Times New Roman"/>
                <a:cs typeface="Times New Roman"/>
              </a:rPr>
              <a:t> – Ljiljana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Garbati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200" i="1" dirty="0">
                <a:latin typeface="Times New Roman"/>
                <a:cs typeface="Times New Roman"/>
              </a:rPr>
              <a:t>don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Mavro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Ante</a:t>
            </a:r>
            <a:r>
              <a:rPr sz="1200" spc="-10" dirty="0">
                <a:latin typeface="Times New Roman"/>
                <a:cs typeface="Times New Roman"/>
              </a:rPr>
              <a:t> Knezović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i="1" dirty="0">
                <a:latin typeface="Times New Roman"/>
                <a:cs typeface="Times New Roman"/>
              </a:rPr>
              <a:t>Družimir</a:t>
            </a:r>
            <a:r>
              <a:rPr sz="1200" i="1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Bruno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Jurić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i="1" spc="-10" dirty="0">
                <a:latin typeface="Times New Roman"/>
                <a:cs typeface="Times New Roman"/>
              </a:rPr>
              <a:t>Seljaci: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 marR="5068570">
              <a:lnSpc>
                <a:spcPct val="110200"/>
              </a:lnSpc>
            </a:pPr>
            <a:r>
              <a:rPr sz="1200" i="1" dirty="0">
                <a:latin typeface="Times New Roman"/>
                <a:cs typeface="Times New Roman"/>
              </a:rPr>
              <a:t>Ivan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–Marko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Gotovac </a:t>
            </a:r>
            <a:r>
              <a:rPr sz="1200" i="1" dirty="0">
                <a:latin typeface="Times New Roman"/>
                <a:cs typeface="Times New Roman"/>
              </a:rPr>
              <a:t>Marko</a:t>
            </a:r>
            <a:r>
              <a:rPr sz="1200" spc="2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Boško </a:t>
            </a:r>
            <a:r>
              <a:rPr sz="1200" spc="-10" dirty="0">
                <a:latin typeface="Times New Roman"/>
                <a:cs typeface="Times New Roman"/>
              </a:rPr>
              <a:t>Škalic </a:t>
            </a:r>
            <a:r>
              <a:rPr sz="1200" i="1" dirty="0">
                <a:latin typeface="Times New Roman"/>
                <a:cs typeface="Times New Roman"/>
              </a:rPr>
              <a:t>Luce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Katja</a:t>
            </a:r>
            <a:r>
              <a:rPr sz="1200" spc="-10" dirty="0">
                <a:latin typeface="Times New Roman"/>
                <a:cs typeface="Times New Roman"/>
              </a:rPr>
              <a:t> Bakotin </a:t>
            </a:r>
            <a:r>
              <a:rPr sz="1200" i="1" dirty="0">
                <a:latin typeface="Times New Roman"/>
                <a:cs typeface="Times New Roman"/>
              </a:rPr>
              <a:t>Mare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Anisija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Cindrić </a:t>
            </a:r>
            <a:r>
              <a:rPr sz="1200" i="1" dirty="0">
                <a:latin typeface="Times New Roman"/>
                <a:cs typeface="Times New Roman"/>
              </a:rPr>
              <a:t>Jele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 Tea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Bilić </a:t>
            </a:r>
            <a:r>
              <a:rPr sz="1200" spc="-10" dirty="0">
                <a:latin typeface="Times New Roman"/>
                <a:cs typeface="Times New Roman"/>
              </a:rPr>
              <a:t>Prcić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i="1" dirty="0">
                <a:latin typeface="Times New Roman"/>
                <a:cs typeface="Times New Roman"/>
              </a:rPr>
              <a:t>Jere/razbojnik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Marko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Režić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i="1" dirty="0">
                <a:latin typeface="Times New Roman"/>
                <a:cs typeface="Times New Roman"/>
              </a:rPr>
              <a:t>starac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Marin/fratar</a:t>
            </a:r>
            <a:r>
              <a:rPr sz="1200" dirty="0">
                <a:latin typeface="Times New Roman"/>
                <a:cs typeface="Times New Roman"/>
              </a:rPr>
              <a:t> –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Marko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Duvnjak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i="1" dirty="0">
                <a:latin typeface="Times New Roman"/>
                <a:cs typeface="Times New Roman"/>
              </a:rPr>
              <a:t>Božica</a:t>
            </a:r>
            <a:r>
              <a:rPr sz="1200" i="1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Nada</a:t>
            </a:r>
            <a:r>
              <a:rPr sz="1200" spc="-10" dirty="0">
                <a:latin typeface="Times New Roman"/>
                <a:cs typeface="Times New Roman"/>
              </a:rPr>
              <a:t> Kovačević</a:t>
            </a:r>
            <a:endParaRPr sz="1200">
              <a:latin typeface="Times New Roman"/>
              <a:cs typeface="Times New Roman"/>
            </a:endParaRPr>
          </a:p>
          <a:p>
            <a:pPr marL="12700" marR="4137660">
              <a:lnSpc>
                <a:spcPct val="110000"/>
              </a:lnSpc>
              <a:spcBef>
                <a:spcPts val="10"/>
              </a:spcBef>
            </a:pPr>
            <a:r>
              <a:rPr sz="1200" i="1" dirty="0">
                <a:latin typeface="Times New Roman"/>
                <a:cs typeface="Times New Roman"/>
              </a:rPr>
              <a:t>djevojka/časna</a:t>
            </a:r>
            <a:r>
              <a:rPr sz="1200" i="1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Katarina</a:t>
            </a:r>
            <a:r>
              <a:rPr sz="1200" spc="-10" dirty="0">
                <a:latin typeface="Times New Roman"/>
                <a:cs typeface="Times New Roman"/>
              </a:rPr>
              <a:t> Vulas</a:t>
            </a:r>
            <a:r>
              <a:rPr sz="1200" spc="50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djeca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–</a:t>
            </a:r>
            <a:r>
              <a:rPr sz="1200" i="1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Lucija,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Marko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Jelena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Miše </a:t>
            </a:r>
            <a:r>
              <a:rPr sz="1200" i="1" dirty="0">
                <a:latin typeface="Times New Roman"/>
                <a:cs typeface="Times New Roman"/>
              </a:rPr>
              <a:t>djeca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-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Kristina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Kasalo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Frane</a:t>
            </a:r>
            <a:r>
              <a:rPr sz="1200" spc="-10" dirty="0">
                <a:latin typeface="Times New Roman"/>
                <a:cs typeface="Times New Roman"/>
              </a:rPr>
              <a:t> Rinčić,</a:t>
            </a:r>
            <a:endParaRPr sz="1200">
              <a:latin typeface="Times New Roman"/>
              <a:cs typeface="Times New Roman"/>
            </a:endParaRPr>
          </a:p>
          <a:p>
            <a:pPr marL="12700" marR="4006850">
              <a:lnSpc>
                <a:spcPct val="220000"/>
              </a:lnSpc>
              <a:spcBef>
                <a:spcPts val="15"/>
              </a:spcBef>
            </a:pPr>
            <a:r>
              <a:rPr sz="1200" dirty="0">
                <a:latin typeface="Times New Roman"/>
                <a:cs typeface="Times New Roman"/>
              </a:rPr>
              <a:t>Sudjeluje: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KUD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7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Kaštela,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Kliški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uskoci </a:t>
            </a:r>
            <a:r>
              <a:rPr sz="1200" dirty="0">
                <a:latin typeface="Times New Roman"/>
                <a:cs typeface="Times New Roman"/>
              </a:rPr>
              <a:t>Fotografija: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Matko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Petrić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dirty="0">
                <a:latin typeface="Times New Roman"/>
                <a:cs typeface="Times New Roman"/>
              </a:rPr>
              <a:t>Glazba: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Luka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Domazet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200" dirty="0">
                <a:latin typeface="Times New Roman"/>
                <a:cs typeface="Times New Roman"/>
              </a:rPr>
              <a:t>Odabir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glazbe/montaža: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Marijana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Vulas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8320" y="499355"/>
            <a:ext cx="5400675" cy="224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581400">
              <a:lnSpc>
                <a:spcPct val="11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Video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montaža: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Matko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Petrić </a:t>
            </a:r>
            <a:r>
              <a:rPr sz="1200" dirty="0">
                <a:latin typeface="Times New Roman"/>
                <a:cs typeface="Times New Roman"/>
              </a:rPr>
              <a:t>Video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operater: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Sara</a:t>
            </a:r>
            <a:r>
              <a:rPr sz="1200" spc="-10" dirty="0">
                <a:latin typeface="Times New Roman"/>
                <a:cs typeface="Times New Roman"/>
              </a:rPr>
              <a:t> Ostojić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dirty="0">
                <a:latin typeface="Times New Roman"/>
                <a:cs typeface="Times New Roman"/>
              </a:rPr>
              <a:t>Majstor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tona: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Dino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Tomaš,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Stipe</a:t>
            </a:r>
            <a:r>
              <a:rPr sz="1200" spc="-10" dirty="0">
                <a:latin typeface="Times New Roman"/>
                <a:cs typeface="Times New Roman"/>
              </a:rPr>
              <a:t> Blažević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dirty="0">
                <a:latin typeface="Times New Roman"/>
                <a:cs typeface="Times New Roman"/>
              </a:rPr>
              <a:t>Majstor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svjetla: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Damir</a:t>
            </a:r>
            <a:r>
              <a:rPr sz="1200" spc="-10" dirty="0">
                <a:latin typeface="Times New Roman"/>
                <a:cs typeface="Times New Roman"/>
              </a:rPr>
              <a:t> Dolina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200" dirty="0">
                <a:latin typeface="Times New Roman"/>
                <a:cs typeface="Times New Roman"/>
              </a:rPr>
              <a:t>Scenografija: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Ivona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Aljinović,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Ljiljana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Garbati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dirty="0">
                <a:latin typeface="Times New Roman"/>
                <a:cs typeface="Times New Roman"/>
              </a:rPr>
              <a:t>Kostimi: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Nikola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Kapetanović,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Ines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Grgić,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Nada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Ćosić,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Dubravka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Vlaić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dirty="0">
                <a:latin typeface="Times New Roman"/>
                <a:cs typeface="Times New Roman"/>
              </a:rPr>
              <a:t>Rekviziteri: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Dino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Sulje,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Tatjana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Šijaković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Katarinček,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Antonia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Visković,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Anđela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Buzov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dirty="0">
                <a:latin typeface="Times New Roman"/>
                <a:cs typeface="Times New Roman"/>
              </a:rPr>
              <a:t>Asistent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produkcije: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Anita</a:t>
            </a:r>
            <a:r>
              <a:rPr sz="1200" spc="-20" dirty="0">
                <a:latin typeface="Times New Roman"/>
                <a:cs typeface="Times New Roman"/>
              </a:rPr>
              <a:t> Rožić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 marR="2660650">
              <a:lnSpc>
                <a:spcPct val="110000"/>
              </a:lnSpc>
            </a:pPr>
            <a:r>
              <a:rPr sz="1200" dirty="0">
                <a:latin typeface="Times New Roman"/>
                <a:cs typeface="Times New Roman"/>
              </a:rPr>
              <a:t>Organizator: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Grad Kaštela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TZ</a:t>
            </a:r>
            <a:r>
              <a:rPr sz="1200" spc="-10" dirty="0">
                <a:latin typeface="Times New Roman"/>
                <a:cs typeface="Times New Roman"/>
              </a:rPr>
              <a:t> Kaštela </a:t>
            </a:r>
            <a:r>
              <a:rPr sz="1200" dirty="0">
                <a:latin typeface="Times New Roman"/>
                <a:cs typeface="Times New Roman"/>
              </a:rPr>
              <a:t>Produkcija: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Kaštelanska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organizacija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mladih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8320" y="3320916"/>
            <a:ext cx="6503670" cy="466090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1200" b="1" dirty="0">
                <a:solidFill>
                  <a:srgbClr val="990032"/>
                </a:solidFill>
                <a:latin typeface="Times New Roman"/>
                <a:cs typeface="Times New Roman"/>
              </a:rPr>
              <a:t>PRIČA</a:t>
            </a:r>
            <a:r>
              <a:rPr sz="1200" b="1" spc="-15" dirty="0">
                <a:solidFill>
                  <a:srgbClr val="990032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990032"/>
                </a:solidFill>
                <a:latin typeface="Times New Roman"/>
                <a:cs typeface="Times New Roman"/>
              </a:rPr>
              <a:t>O</a:t>
            </a:r>
            <a:r>
              <a:rPr sz="1200" b="1" spc="-5" dirty="0">
                <a:solidFill>
                  <a:srgbClr val="990032"/>
                </a:solidFill>
                <a:latin typeface="Times New Roman"/>
                <a:cs typeface="Times New Roman"/>
              </a:rPr>
              <a:t> </a:t>
            </a:r>
            <a:r>
              <a:rPr sz="1200" b="1" spc="-20" dirty="0">
                <a:solidFill>
                  <a:srgbClr val="990032"/>
                </a:solidFill>
                <a:latin typeface="Times New Roman"/>
                <a:cs typeface="Times New Roman"/>
              </a:rPr>
              <a:t>VINU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3851910" algn="l"/>
              </a:tabLst>
            </a:pPr>
            <a:r>
              <a:rPr sz="1200" b="1" dirty="0">
                <a:solidFill>
                  <a:srgbClr val="990032"/>
                </a:solidFill>
                <a:latin typeface="Times New Roman"/>
                <a:cs typeface="Times New Roman"/>
              </a:rPr>
              <a:t>CRLJENAK</a:t>
            </a:r>
            <a:r>
              <a:rPr sz="1200" b="1" spc="-15" dirty="0">
                <a:solidFill>
                  <a:srgbClr val="990032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990032"/>
                </a:solidFill>
                <a:latin typeface="Times New Roman"/>
                <a:cs typeface="Times New Roman"/>
              </a:rPr>
              <a:t>KAŠTELANSKI</a:t>
            </a:r>
            <a:r>
              <a:rPr sz="1200" b="1" spc="275" dirty="0">
                <a:solidFill>
                  <a:srgbClr val="990032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990032"/>
                </a:solidFill>
                <a:latin typeface="Times New Roman"/>
                <a:cs typeface="Times New Roman"/>
              </a:rPr>
              <a:t>=</a:t>
            </a:r>
            <a:r>
              <a:rPr sz="1200" b="1" spc="-10" dirty="0">
                <a:solidFill>
                  <a:srgbClr val="990032"/>
                </a:solidFill>
                <a:latin typeface="Times New Roman"/>
                <a:cs typeface="Times New Roman"/>
              </a:rPr>
              <a:t> ZINFANDEL</a:t>
            </a:r>
            <a:r>
              <a:rPr sz="1200" b="1" dirty="0">
                <a:solidFill>
                  <a:srgbClr val="990032"/>
                </a:solidFill>
                <a:latin typeface="Times New Roman"/>
                <a:cs typeface="Times New Roman"/>
              </a:rPr>
              <a:t>	foaje</a:t>
            </a:r>
            <a:r>
              <a:rPr sz="1200" b="1" spc="-15" dirty="0">
                <a:solidFill>
                  <a:srgbClr val="990032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990032"/>
                </a:solidFill>
                <a:latin typeface="Times New Roman"/>
                <a:cs typeface="Times New Roman"/>
              </a:rPr>
              <a:t>HNK u</a:t>
            </a:r>
            <a:r>
              <a:rPr sz="1200" b="1" spc="5" dirty="0">
                <a:solidFill>
                  <a:srgbClr val="990032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990032"/>
                </a:solidFill>
                <a:latin typeface="Times New Roman"/>
                <a:cs typeface="Times New Roman"/>
              </a:rPr>
              <a:t>Šibeniku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 marR="27305">
              <a:lnSpc>
                <a:spcPct val="110000"/>
              </a:lnSpc>
            </a:pPr>
            <a:r>
              <a:rPr sz="1200" dirty="0">
                <a:latin typeface="Times New Roman"/>
                <a:cs typeface="Times New Roman"/>
              </a:rPr>
              <a:t>Kaštelanski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Crljenak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stara,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gotovo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zaboravljena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hrvatska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sorta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koja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posljednje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vrijeme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zaokuplja </a:t>
            </a:r>
            <a:r>
              <a:rPr sz="1200" dirty="0">
                <a:latin typeface="Times New Roman"/>
                <a:cs typeface="Times New Roman"/>
              </a:rPr>
              <a:t>domaću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stranu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vinogradarsku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javnost.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Naime,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utvrđeno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Kaštelanski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Crljenak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američka</a:t>
            </a:r>
            <a:r>
              <a:rPr sz="1200" spc="-10" dirty="0">
                <a:latin typeface="Times New Roman"/>
                <a:cs typeface="Times New Roman"/>
              </a:rPr>
              <a:t> sorta </a:t>
            </a:r>
            <a:r>
              <a:rPr sz="1200" dirty="0">
                <a:latin typeface="Times New Roman"/>
                <a:cs typeface="Times New Roman"/>
              </a:rPr>
              <a:t>Zinfandel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imaju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identičan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genetski profil,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odnosno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radi o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istoj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sorti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vina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što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pomoglo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 </a:t>
            </a:r>
            <a:r>
              <a:rPr sz="1200" spc="-10" dirty="0">
                <a:latin typeface="Times New Roman"/>
                <a:cs typeface="Times New Roman"/>
              </a:rPr>
              <a:t>rješavanju </a:t>
            </a:r>
            <a:r>
              <a:rPr sz="1200" dirty="0">
                <a:latin typeface="Times New Roman"/>
                <a:cs typeface="Times New Roman"/>
              </a:rPr>
              <a:t>misterija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njezina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podrijetla.</a:t>
            </a:r>
            <a:endParaRPr sz="1200">
              <a:latin typeface="Times New Roman"/>
              <a:cs typeface="Times New Roman"/>
            </a:endParaRPr>
          </a:p>
          <a:p>
            <a:pPr marL="12700" marR="39370">
              <a:lnSpc>
                <a:spcPct val="110200"/>
              </a:lnSpc>
              <a:spcBef>
                <a:spcPts val="10"/>
              </a:spcBef>
            </a:pPr>
            <a:r>
              <a:rPr sz="1200" dirty="0">
                <a:latin typeface="Times New Roman"/>
                <a:cs typeface="Times New Roman"/>
              </a:rPr>
              <a:t>Ta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sorta,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pod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imenom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Zinfandel,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ranim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dvadesetim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godinama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19.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stoljeća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iz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Carskog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državnog </a:t>
            </a:r>
            <a:r>
              <a:rPr sz="1200" dirty="0">
                <a:latin typeface="Times New Roman"/>
                <a:cs typeface="Times New Roman"/>
              </a:rPr>
              <a:t>rasadnika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Beču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(u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kojem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su se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nalazile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brojne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sorte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tadašnje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monarhije) prenesena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SAD,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točnije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na </a:t>
            </a:r>
            <a:r>
              <a:rPr sz="1200" dirty="0">
                <a:latin typeface="Times New Roman"/>
                <a:cs typeface="Times New Roman"/>
              </a:rPr>
              <a:t>Long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Island.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Na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sjeveroistoku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zemlje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vrlo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brzo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postala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cjenjena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sorta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najprije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kao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zobatica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dok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u </a:t>
            </a:r>
            <a:r>
              <a:rPr sz="1200" dirty="0">
                <a:latin typeface="Times New Roman"/>
                <a:cs typeface="Times New Roman"/>
              </a:rPr>
              <a:t>hladnijim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područjima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uzgajana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unutar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staklenika.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Tridesetak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godina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kasnije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prenesena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Kaliforniju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u </a:t>
            </a:r>
            <a:r>
              <a:rPr sz="1200" dirty="0">
                <a:latin typeface="Times New Roman"/>
                <a:cs typeface="Times New Roman"/>
              </a:rPr>
              <a:t>kojoj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vrlo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brzo proširila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to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posebno za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vrijeme tzv.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Zlatne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groznice.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Osamdesetih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godina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19. </a:t>
            </a:r>
            <a:r>
              <a:rPr sz="1200" spc="-10" dirty="0">
                <a:latin typeface="Times New Roman"/>
                <a:cs typeface="Times New Roman"/>
              </a:rPr>
              <a:t>stoljeća </a:t>
            </a:r>
            <a:r>
              <a:rPr sz="1200" dirty="0">
                <a:latin typeface="Times New Roman"/>
                <a:cs typeface="Times New Roman"/>
              </a:rPr>
              <a:t>dobiva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status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najrasprostranjenije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sorte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</a:t>
            </a:r>
            <a:r>
              <a:rPr sz="1200" spc="-10" dirty="0">
                <a:latin typeface="Times New Roman"/>
                <a:cs typeface="Times New Roman"/>
              </a:rPr>
              <a:t> Americi.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dirty="0">
                <a:latin typeface="Times New Roman"/>
                <a:cs typeface="Times New Roman"/>
              </a:rPr>
              <a:t>Velika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rasprostranjenost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Zinfandela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Americi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potakla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istraživanje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njegovom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porijeklu.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Među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dirty="0">
                <a:latin typeface="Times New Roman"/>
                <a:cs typeface="Times New Roman"/>
              </a:rPr>
              <a:t>brojnim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prikupljenim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uzorcima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različitim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zemljama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Europe,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našao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uzorak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sorte</a:t>
            </a:r>
            <a:r>
              <a:rPr sz="1200" spc="-10" dirty="0">
                <a:latin typeface="Times New Roman"/>
                <a:cs typeface="Times New Roman"/>
              </a:rPr>
              <a:t> kaštelanski</a:t>
            </a:r>
            <a:endParaRPr sz="1200">
              <a:latin typeface="Times New Roman"/>
              <a:cs typeface="Times New Roman"/>
            </a:endParaRPr>
          </a:p>
          <a:p>
            <a:pPr marL="12700" marR="281305">
              <a:lnSpc>
                <a:spcPct val="110000"/>
              </a:lnSpc>
              <a:spcBef>
                <a:spcPts val="15"/>
              </a:spcBef>
            </a:pPr>
            <a:r>
              <a:rPr sz="1200" dirty="0">
                <a:latin typeface="Times New Roman"/>
                <a:cs typeface="Times New Roman"/>
              </a:rPr>
              <a:t>Crljenak,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uzet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prema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preporuci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dipl.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ing.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Ante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Vuletina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iz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vinograda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Ivice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Radunića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Kaštel</a:t>
            </a:r>
            <a:r>
              <a:rPr sz="1200" spc="-10" dirty="0">
                <a:latin typeface="Times New Roman"/>
                <a:cs typeface="Times New Roman"/>
              </a:rPr>
              <a:t> Novom. </a:t>
            </a:r>
            <a:r>
              <a:rPr sz="1200" dirty="0">
                <a:latin typeface="Times New Roman"/>
                <a:cs typeface="Times New Roman"/>
              </a:rPr>
              <a:t>Analiza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pokazala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identičan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genetski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profil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kaštelanskog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Crljenka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Zinfandela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čime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napokon </a:t>
            </a:r>
            <a:r>
              <a:rPr sz="1200" dirty="0">
                <a:latin typeface="Times New Roman"/>
                <a:cs typeface="Times New Roman"/>
              </a:rPr>
              <a:t>razriješen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misterij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podrijetla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najpopularnije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sorte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Americi.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Dodatni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dokaz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hrvatskom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podrijetlu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ove </a:t>
            </a:r>
            <a:r>
              <a:rPr sz="1200" dirty="0">
                <a:latin typeface="Times New Roman"/>
                <a:cs typeface="Times New Roman"/>
              </a:rPr>
              <a:t>sorte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pruža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otkriće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bliskoj rodbinskoj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vezi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mnogih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drugih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hrvatskih autohtonih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sorti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Zinfandela </a:t>
            </a:r>
            <a:r>
              <a:rPr sz="1200" spc="-50" dirty="0">
                <a:latin typeface="Times New Roman"/>
                <a:cs typeface="Times New Roman"/>
              </a:rPr>
              <a:t>/ </a:t>
            </a:r>
            <a:r>
              <a:rPr sz="1200" dirty="0">
                <a:latin typeface="Times New Roman"/>
                <a:cs typeface="Times New Roman"/>
              </a:rPr>
              <a:t>Primitiva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/ kaštelanskog </a:t>
            </a:r>
            <a:r>
              <a:rPr sz="1200" spc="-10" dirty="0">
                <a:latin typeface="Times New Roman"/>
                <a:cs typeface="Times New Roman"/>
              </a:rPr>
              <a:t>Crljenka.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ct val="110000"/>
              </a:lnSpc>
              <a:spcBef>
                <a:spcPts val="10"/>
              </a:spcBef>
            </a:pPr>
            <a:r>
              <a:rPr sz="1200" b="1" dirty="0">
                <a:latin typeface="Times New Roman"/>
                <a:cs typeface="Times New Roman"/>
              </a:rPr>
              <a:t>Ovom</a:t>
            </a:r>
            <a:r>
              <a:rPr sz="1200" b="1" spc="-5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prigodom</a:t>
            </a:r>
            <a:r>
              <a:rPr sz="1200" b="1" spc="-4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ćemo</a:t>
            </a:r>
            <a:r>
              <a:rPr sz="1200" b="1" spc="-5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predstaviti</a:t>
            </a:r>
            <a:r>
              <a:rPr sz="1200" b="1" spc="-4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i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kušati</a:t>
            </a:r>
            <a:r>
              <a:rPr sz="1200" b="1" spc="-5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Crljenak</a:t>
            </a:r>
            <a:r>
              <a:rPr sz="1200" b="1" spc="-4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kaštelanski</a:t>
            </a:r>
            <a:r>
              <a:rPr sz="1200" b="1" spc="-5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od</a:t>
            </a:r>
            <a:r>
              <a:rPr sz="1200" b="1" spc="-4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različitih</a:t>
            </a:r>
            <a:r>
              <a:rPr sz="1200" b="1" spc="-5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proizvođača</a:t>
            </a:r>
            <a:r>
              <a:rPr sz="1200" b="1" spc="-5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sljubljen</a:t>
            </a:r>
            <a:r>
              <a:rPr sz="1200" b="1" spc="-45" dirty="0">
                <a:latin typeface="Times New Roman"/>
                <a:cs typeface="Times New Roman"/>
              </a:rPr>
              <a:t> </a:t>
            </a:r>
            <a:r>
              <a:rPr sz="1200" b="1" spc="-25" dirty="0">
                <a:latin typeface="Times New Roman"/>
                <a:cs typeface="Times New Roman"/>
              </a:rPr>
              <a:t>sa </a:t>
            </a:r>
            <a:r>
              <a:rPr sz="1200" b="1" dirty="0">
                <a:latin typeface="Times New Roman"/>
                <a:cs typeface="Times New Roman"/>
              </a:rPr>
              <a:t>kaštelanskim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delicijama.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sz="1200" b="1" dirty="0">
                <a:latin typeface="Times New Roman"/>
                <a:cs typeface="Times New Roman"/>
              </a:rPr>
              <a:t>Kaštelanske</a:t>
            </a:r>
            <a:r>
              <a:rPr sz="1200" b="1" spc="27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tradicionalne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slastice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će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pripremiti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učenici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i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profesori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SŠ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Braća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Radić,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K.Štafilić.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8316" y="920233"/>
            <a:ext cx="6508115" cy="7146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  <a:tabLst>
                <a:tab pos="4175125" algn="l"/>
              </a:tabLst>
            </a:pPr>
            <a:r>
              <a:rPr sz="1200" b="1" dirty="0">
                <a:solidFill>
                  <a:srgbClr val="990032"/>
                </a:solidFill>
                <a:latin typeface="Times New Roman"/>
                <a:cs typeface="Times New Roman"/>
              </a:rPr>
              <a:t>IZLOŽBA</a:t>
            </a:r>
            <a:r>
              <a:rPr sz="1200" b="1" spc="-25" dirty="0">
                <a:solidFill>
                  <a:srgbClr val="990032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990032"/>
                </a:solidFill>
                <a:latin typeface="Times New Roman"/>
                <a:cs typeface="Times New Roman"/>
              </a:rPr>
              <a:t>MUZEJA</a:t>
            </a:r>
            <a:r>
              <a:rPr sz="1200" b="1" spc="-15" dirty="0">
                <a:solidFill>
                  <a:srgbClr val="990032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990032"/>
                </a:solidFill>
                <a:latin typeface="Times New Roman"/>
                <a:cs typeface="Times New Roman"/>
              </a:rPr>
              <a:t>GRADA</a:t>
            </a:r>
            <a:r>
              <a:rPr sz="1200" b="1" spc="-20" dirty="0">
                <a:solidFill>
                  <a:srgbClr val="990032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990032"/>
                </a:solidFill>
                <a:latin typeface="Times New Roman"/>
                <a:cs typeface="Times New Roman"/>
              </a:rPr>
              <a:t>KAŠTELA</a:t>
            </a:r>
            <a:r>
              <a:rPr sz="1200" b="1" dirty="0">
                <a:solidFill>
                  <a:srgbClr val="990032"/>
                </a:solidFill>
                <a:latin typeface="Times New Roman"/>
                <a:cs typeface="Times New Roman"/>
              </a:rPr>
              <a:t>	foaje</a:t>
            </a:r>
            <a:r>
              <a:rPr sz="1200" b="1" spc="-10" dirty="0">
                <a:solidFill>
                  <a:srgbClr val="990032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990032"/>
                </a:solidFill>
                <a:latin typeface="Times New Roman"/>
                <a:cs typeface="Times New Roman"/>
              </a:rPr>
              <a:t>HNK</a:t>
            </a:r>
            <a:r>
              <a:rPr sz="1200" b="1" spc="-5" dirty="0">
                <a:solidFill>
                  <a:srgbClr val="990032"/>
                </a:solidFill>
                <a:latin typeface="Times New Roman"/>
                <a:cs typeface="Times New Roman"/>
              </a:rPr>
              <a:t> </a:t>
            </a:r>
            <a:r>
              <a:rPr sz="1200" b="1" dirty="0">
                <a:solidFill>
                  <a:srgbClr val="990032"/>
                </a:solidFill>
                <a:latin typeface="Times New Roman"/>
                <a:cs typeface="Times New Roman"/>
              </a:rPr>
              <a:t>u</a:t>
            </a:r>
            <a:r>
              <a:rPr sz="1200" b="1" spc="5" dirty="0">
                <a:solidFill>
                  <a:srgbClr val="990032"/>
                </a:solidFill>
                <a:latin typeface="Times New Roman"/>
                <a:cs typeface="Times New Roman"/>
              </a:rPr>
              <a:t> </a:t>
            </a:r>
            <a:r>
              <a:rPr sz="1200" b="1" spc="-10" dirty="0">
                <a:solidFill>
                  <a:srgbClr val="990032"/>
                </a:solidFill>
                <a:latin typeface="Times New Roman"/>
                <a:cs typeface="Times New Roman"/>
              </a:rPr>
              <a:t>Šibeniku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150"/>
              </a:spcBef>
            </a:pPr>
            <a:r>
              <a:rPr sz="1200" b="1" spc="-10" dirty="0">
                <a:latin typeface="Times New Roman"/>
                <a:cs typeface="Times New Roman"/>
              </a:rPr>
              <a:t>„Kaštelansko-</a:t>
            </a:r>
            <a:r>
              <a:rPr sz="1200" b="1" dirty="0">
                <a:latin typeface="Times New Roman"/>
                <a:cs typeface="Times New Roman"/>
              </a:rPr>
              <a:t>šibenski intermezzo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–</a:t>
            </a:r>
            <a:r>
              <a:rPr sz="1200" b="1" spc="1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Miljenko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i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Dobrila“,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Sanja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Acalija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12700" marR="6985" algn="just">
              <a:lnSpc>
                <a:spcPct val="110000"/>
              </a:lnSpc>
            </a:pPr>
            <a:r>
              <a:rPr sz="1200" dirty="0">
                <a:latin typeface="Times New Roman"/>
                <a:cs typeface="Times New Roman"/>
              </a:rPr>
              <a:t>Legendu</a:t>
            </a:r>
            <a:r>
              <a:rPr sz="1200" spc="2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</a:t>
            </a:r>
            <a:r>
              <a:rPr sz="1200" spc="3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poznatim</a:t>
            </a:r>
            <a:r>
              <a:rPr sz="1200" spc="3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ljubavnicima</a:t>
            </a:r>
            <a:r>
              <a:rPr sz="1200" spc="3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predstavljamo</a:t>
            </a:r>
            <a:r>
              <a:rPr sz="1200" spc="3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kroz</a:t>
            </a:r>
            <a:r>
              <a:rPr sz="1200" spc="3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zanimljivu</a:t>
            </a:r>
            <a:r>
              <a:rPr sz="1200" spc="3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izložbu</a:t>
            </a:r>
            <a:r>
              <a:rPr sz="1200" spc="3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kao</a:t>
            </a:r>
            <a:r>
              <a:rPr sz="1200" spc="3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podsjetnik</a:t>
            </a:r>
            <a:r>
              <a:rPr sz="1200" spc="3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na</a:t>
            </a:r>
            <a:r>
              <a:rPr sz="1200" spc="3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bogatu </a:t>
            </a:r>
            <a:r>
              <a:rPr sz="1200" dirty="0">
                <a:latin typeface="Times New Roman"/>
                <a:cs typeface="Times New Roman"/>
              </a:rPr>
              <a:t>hrvatsku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kaštelansku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kulturnu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baštinu,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koja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je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svoje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uporište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pronašla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sudbini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Miljenka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Dobrile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dvoje </a:t>
            </a:r>
            <a:r>
              <a:rPr sz="1200" dirty="0">
                <a:latin typeface="Times New Roman"/>
                <a:cs typeface="Times New Roman"/>
              </a:rPr>
              <a:t>mladih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čija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nesretna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ljubav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povezuje više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hrvatskih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gradova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 </a:t>
            </a:r>
            <a:r>
              <a:rPr sz="1200" spc="-10" dirty="0">
                <a:latin typeface="Times New Roman"/>
                <a:cs typeface="Times New Roman"/>
              </a:rPr>
              <a:t>umjetnika.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9525" algn="just">
              <a:lnSpc>
                <a:spcPct val="110400"/>
              </a:lnSpc>
            </a:pPr>
            <a:r>
              <a:rPr sz="1200" dirty="0">
                <a:latin typeface="Times New Roman"/>
                <a:cs typeface="Times New Roman"/>
              </a:rPr>
              <a:t>Ljubavna</a:t>
            </a:r>
            <a:r>
              <a:rPr sz="1200" spc="1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priča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iz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17.</a:t>
            </a:r>
            <a:r>
              <a:rPr sz="1200" spc="1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stoljeća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Miljenku</a:t>
            </a:r>
            <a:r>
              <a:rPr sz="1200" spc="1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2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Dobrili,</a:t>
            </a:r>
            <a:r>
              <a:rPr sz="1200" spc="1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kojoj</a:t>
            </a:r>
            <a:r>
              <a:rPr sz="1200" spc="2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su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ispriječili</a:t>
            </a:r>
            <a:r>
              <a:rPr sz="1200" spc="2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zavađeni</a:t>
            </a:r>
            <a:r>
              <a:rPr sz="1200" spc="1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roditelji,</a:t>
            </a:r>
            <a:r>
              <a:rPr sz="1200" spc="2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često</a:t>
            </a:r>
            <a:r>
              <a:rPr sz="1200" spc="200" dirty="0">
                <a:latin typeface="Times New Roman"/>
                <a:cs typeface="Times New Roman"/>
              </a:rPr>
              <a:t> </a:t>
            </a:r>
            <a:r>
              <a:rPr sz="1200" spc="-35" dirty="0">
                <a:latin typeface="Times New Roman"/>
                <a:cs typeface="Times New Roman"/>
              </a:rPr>
              <a:t>se </a:t>
            </a:r>
            <a:r>
              <a:rPr sz="1200" dirty="0">
                <a:latin typeface="Times New Roman"/>
                <a:cs typeface="Times New Roman"/>
              </a:rPr>
              <a:t>uspoređuje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tragičnom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sudbinom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Romea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Julije.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Sudbina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ovih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ljubavnika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nadahnula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je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brojne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umjetnike </a:t>
            </a:r>
            <a:r>
              <a:rPr sz="1200" dirty="0">
                <a:latin typeface="Times New Roman"/>
                <a:cs typeface="Times New Roman"/>
              </a:rPr>
              <a:t>pa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su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Miljenko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Dobrila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zaživjeli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mnogim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kazališnim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uspješnicama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likovnim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književnim </a:t>
            </a:r>
            <a:r>
              <a:rPr sz="1200" spc="-10" dirty="0">
                <a:latin typeface="Times New Roman"/>
                <a:cs typeface="Times New Roman"/>
              </a:rPr>
              <a:t>djelima.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6350" algn="just">
              <a:lnSpc>
                <a:spcPct val="110200"/>
              </a:lnSpc>
            </a:pPr>
            <a:r>
              <a:rPr sz="1200" dirty="0">
                <a:latin typeface="Times New Roman"/>
                <a:cs typeface="Times New Roman"/>
              </a:rPr>
              <a:t>Operu</a:t>
            </a:r>
            <a:r>
              <a:rPr sz="1200" spc="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„Miljenko</a:t>
            </a:r>
            <a:r>
              <a:rPr sz="1200" spc="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Dobrila“</a:t>
            </a:r>
            <a:r>
              <a:rPr sz="1200" spc="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skladao</a:t>
            </a:r>
            <a:r>
              <a:rPr sz="1200" spc="2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je</a:t>
            </a:r>
            <a:r>
              <a:rPr sz="1200" spc="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Milivoj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Koludrović,</a:t>
            </a:r>
            <a:r>
              <a:rPr sz="1200" spc="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ugledni</a:t>
            </a:r>
            <a:r>
              <a:rPr sz="1200" spc="3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zborovođa,</a:t>
            </a:r>
            <a:r>
              <a:rPr sz="1200" spc="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glazbeni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pedagog</a:t>
            </a:r>
            <a:r>
              <a:rPr sz="1200" spc="285" dirty="0">
                <a:latin typeface="Times New Roman"/>
                <a:cs typeface="Times New Roman"/>
              </a:rPr>
              <a:t> </a:t>
            </a:r>
            <a:r>
              <a:rPr sz="1200" spc="-60" dirty="0">
                <a:latin typeface="Times New Roman"/>
                <a:cs typeface="Times New Roman"/>
              </a:rPr>
              <a:t>i </a:t>
            </a:r>
            <a:r>
              <a:rPr sz="1200" dirty="0">
                <a:latin typeface="Times New Roman"/>
                <a:cs typeface="Times New Roman"/>
              </a:rPr>
              <a:t>skladatelj,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rođen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1881.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godine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Kaštel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Novome.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Opera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je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nastala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Zagrebu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1942.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godine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kao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opsežno </a:t>
            </a:r>
            <a:r>
              <a:rPr sz="1200" dirty="0">
                <a:latin typeface="Times New Roman"/>
                <a:cs typeface="Times New Roman"/>
              </a:rPr>
              <a:t>djelo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na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hrvatskome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jeziku.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Oblikovana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narodnom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duhu,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bez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folklornih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elemenata.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Libreto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pučke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opere </a:t>
            </a:r>
            <a:r>
              <a:rPr sz="1200" dirty="0">
                <a:latin typeface="Times New Roman"/>
                <a:cs typeface="Times New Roman"/>
              </a:rPr>
              <a:t>u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tri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čina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predigrom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epilogom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Koludrović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je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napisao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1944.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godine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ga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tiskao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zasebnoj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knjižici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u </a:t>
            </a:r>
            <a:r>
              <a:rPr sz="1200" dirty="0">
                <a:latin typeface="Times New Roman"/>
                <a:cs typeface="Times New Roman"/>
              </a:rPr>
              <a:t>vlastitoj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nakladi,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radnja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smještena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1674.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godinu.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Opera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uspješno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izvedena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Splitu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1952.,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Rijeci </a:t>
            </a:r>
            <a:r>
              <a:rPr sz="1200" dirty="0">
                <a:latin typeface="Times New Roman"/>
                <a:cs typeface="Times New Roman"/>
              </a:rPr>
              <a:t>1954.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 Zagrebu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1955.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godine.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0200"/>
              </a:lnSpc>
              <a:spcBef>
                <a:spcPts val="5"/>
              </a:spcBef>
            </a:pPr>
            <a:r>
              <a:rPr sz="1200" dirty="0">
                <a:latin typeface="Times New Roman"/>
                <a:cs typeface="Times New Roman"/>
              </a:rPr>
              <a:t>Izdvojili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bismo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šlager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Zdenka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Runjića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pod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nazivom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„Legenda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Miljenku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Dobrili“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izvedbi</a:t>
            </a:r>
            <a:r>
              <a:rPr sz="1200" spc="1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Tereze </a:t>
            </a:r>
            <a:r>
              <a:rPr sz="1200" dirty="0">
                <a:latin typeface="Times New Roman"/>
                <a:cs typeface="Times New Roman"/>
              </a:rPr>
              <a:t>Kesovije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iz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1964.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godine na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festivalu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„Melodije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Jadrana“.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Crtač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stripova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Žarko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Beker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tekstopisac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Srećko </a:t>
            </a:r>
            <a:r>
              <a:rPr sz="1200" dirty="0">
                <a:latin typeface="Times New Roman"/>
                <a:cs typeface="Times New Roman"/>
              </a:rPr>
              <a:t>Eterović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tijekom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1968.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godine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zagrebačkom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su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listu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„Vjesnik“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nastavcima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objavili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strip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„Miljenko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-50" dirty="0">
                <a:latin typeface="Times New Roman"/>
                <a:cs typeface="Times New Roman"/>
              </a:rPr>
              <a:t>i </a:t>
            </a:r>
            <a:r>
              <a:rPr sz="1200" dirty="0">
                <a:latin typeface="Times New Roman"/>
                <a:cs typeface="Times New Roman"/>
              </a:rPr>
              <a:t>Dobrila“.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Klapa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Sveti</a:t>
            </a:r>
            <a:r>
              <a:rPr sz="1200" spc="11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Juraj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HRM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snimila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je,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na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temu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tragične</a:t>
            </a:r>
            <a:r>
              <a:rPr sz="1200" spc="11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ljubavi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Miljenka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11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Dobrile,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videospot</a:t>
            </a:r>
            <a:r>
              <a:rPr sz="1200" spc="114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za </a:t>
            </a:r>
            <a:r>
              <a:rPr sz="1200" dirty="0">
                <a:latin typeface="Times New Roman"/>
                <a:cs typeface="Times New Roman"/>
              </a:rPr>
              <a:t>poznatu</a:t>
            </a:r>
            <a:r>
              <a:rPr sz="1200" spc="3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pjesmu</a:t>
            </a:r>
            <a:r>
              <a:rPr sz="1200" spc="3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„Ružo</a:t>
            </a:r>
            <a:r>
              <a:rPr sz="1200" spc="3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crvena“.</a:t>
            </a:r>
            <a:r>
              <a:rPr sz="1200" spc="3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Global</a:t>
            </a:r>
            <a:r>
              <a:rPr sz="1200" spc="3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Love</a:t>
            </a:r>
            <a:r>
              <a:rPr sz="1200" spc="3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Museum</a:t>
            </a:r>
            <a:r>
              <a:rPr sz="1200" spc="3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je</a:t>
            </a:r>
            <a:r>
              <a:rPr sz="1200" spc="3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uz</a:t>
            </a:r>
            <a:r>
              <a:rPr sz="1200" spc="3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pomoć</a:t>
            </a:r>
            <a:r>
              <a:rPr sz="1200" spc="3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Muzeja</a:t>
            </a:r>
            <a:r>
              <a:rPr sz="1200" spc="3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grada</a:t>
            </a:r>
            <a:r>
              <a:rPr sz="1200" spc="3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Kaštela</a:t>
            </a:r>
            <a:r>
              <a:rPr sz="1200" spc="3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36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pod </a:t>
            </a:r>
            <a:r>
              <a:rPr sz="1200" spc="-10" dirty="0">
                <a:latin typeface="Times New Roman"/>
                <a:cs typeface="Times New Roman"/>
              </a:rPr>
              <a:t>pokroviteljstvom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Turističke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zajednice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grada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Kaštela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2017.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godine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 </a:t>
            </a:r>
            <a:r>
              <a:rPr sz="1200" spc="-10" dirty="0">
                <a:latin typeface="Times New Roman"/>
                <a:cs typeface="Times New Roman"/>
              </a:rPr>
              <a:t>Kaštelima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organizirao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putujuću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izložbu </a:t>
            </a:r>
            <a:r>
              <a:rPr sz="1200" dirty="0">
                <a:latin typeface="Times New Roman"/>
                <a:cs typeface="Times New Roman"/>
              </a:rPr>
              <a:t>te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legendu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Miljenku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Dobrili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putem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virtualnog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muzeja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odaslao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svijet.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</a:t>
            </a:r>
            <a:r>
              <a:rPr sz="1200" spc="-7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Kaštelima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ustalila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turistička </a:t>
            </a:r>
            <a:r>
              <a:rPr sz="1200" dirty="0">
                <a:latin typeface="Times New Roman"/>
                <a:cs typeface="Times New Roman"/>
              </a:rPr>
              <a:t>gradska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manifestacija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„Legenda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Miljenku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Dobrili“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renesansnoj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ljubavi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mladoga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para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sklopu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koje </a:t>
            </a:r>
            <a:r>
              <a:rPr sz="1200" dirty="0">
                <a:latin typeface="Times New Roman"/>
                <a:cs typeface="Times New Roman"/>
              </a:rPr>
              <a:t>se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izvodi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kazališna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predstava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„Miljenko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Dobrila“.</a:t>
            </a:r>
            <a:endParaRPr sz="1200">
              <a:latin typeface="Times New Roman"/>
              <a:cs typeface="Times New Roman"/>
            </a:endParaRPr>
          </a:p>
          <a:p>
            <a:pPr marL="12700" marR="10795" indent="38100" algn="just">
              <a:lnSpc>
                <a:spcPct val="110000"/>
              </a:lnSpc>
              <a:spcBef>
                <a:spcPts val="994"/>
              </a:spcBef>
            </a:pPr>
            <a:r>
              <a:rPr sz="1200" dirty="0">
                <a:latin typeface="Times New Roman"/>
                <a:cs typeface="Times New Roman"/>
              </a:rPr>
              <a:t>Uz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Kaštela,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Zagreb,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Split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Rijeku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ne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možemo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zaobići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ni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Šibenik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ni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šibenski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kraj,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kojem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odvija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dio </a:t>
            </a:r>
            <a:r>
              <a:rPr sz="1200" dirty="0">
                <a:latin typeface="Times New Roman"/>
                <a:cs typeface="Times New Roman"/>
              </a:rPr>
              <a:t>radnje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romana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kada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Miljenko biva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prognan na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otočić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Visovac.</a:t>
            </a:r>
            <a:endParaRPr sz="1200">
              <a:latin typeface="Times New Roman"/>
              <a:cs typeface="Times New Roman"/>
            </a:endParaRPr>
          </a:p>
          <a:p>
            <a:pPr marL="12700" marR="6350" algn="just">
              <a:lnSpc>
                <a:spcPct val="110300"/>
              </a:lnSpc>
              <a:spcBef>
                <a:spcPts val="1000"/>
              </a:spcBef>
            </a:pPr>
            <a:r>
              <a:rPr sz="1200" dirty="0">
                <a:latin typeface="Times New Roman"/>
                <a:cs typeface="Times New Roman"/>
              </a:rPr>
              <a:t>Izrađeni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su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kostimi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inspirirani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modom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od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17.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do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19.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stoljeća.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Nela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Burić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Martinčić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(„Genin“</a:t>
            </a:r>
            <a:r>
              <a:rPr sz="1200" spc="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d.o.o.)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za </a:t>
            </a:r>
            <a:r>
              <a:rPr sz="1200" dirty="0">
                <a:latin typeface="Times New Roman"/>
                <a:cs typeface="Times New Roman"/>
              </a:rPr>
              <a:t>potrebe</a:t>
            </a:r>
            <a:r>
              <a:rPr sz="1200" spc="-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je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izložbe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reinterpretirala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haljinu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odijelo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francuskoga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tipa</a:t>
            </a:r>
            <a:r>
              <a:rPr sz="1200" spc="-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kako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bi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zadovoljili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potrebe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vizualizacije </a:t>
            </a:r>
            <a:r>
              <a:rPr sz="1200" dirty="0">
                <a:latin typeface="Times New Roman"/>
                <a:cs typeface="Times New Roman"/>
              </a:rPr>
              <a:t>Miljenka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Dobrile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Muzeju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grada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Kaštela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pomogli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interpretatorici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baštine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sklopu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projekta</a:t>
            </a:r>
            <a:r>
              <a:rPr sz="1200" spc="50" dirty="0">
                <a:latin typeface="Times New Roman"/>
                <a:cs typeface="Times New Roman"/>
              </a:rPr>
              <a:t> </a:t>
            </a:r>
            <a:r>
              <a:rPr sz="1200" i="1" spc="-10" dirty="0">
                <a:latin typeface="Times New Roman"/>
                <a:cs typeface="Times New Roman"/>
              </a:rPr>
              <a:t>Dalmatia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Storytelling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i="1" spc="-10" dirty="0">
                <a:latin typeface="Times New Roman"/>
                <a:cs typeface="Times New Roman"/>
              </a:rPr>
              <a:t>Destination</a:t>
            </a:r>
            <a:r>
              <a:rPr sz="1200" spc="-1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8320" y="1026909"/>
            <a:ext cx="5469890" cy="466407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200" spc="-10" dirty="0">
                <a:latin typeface="Times New Roman"/>
                <a:cs typeface="Times New Roman"/>
              </a:rPr>
              <a:t>Kontakt: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200" b="1" spc="-10" dirty="0">
                <a:latin typeface="Times New Roman"/>
                <a:cs typeface="Times New Roman"/>
              </a:rPr>
              <a:t>Organizatori: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b="1" dirty="0">
                <a:latin typeface="Times New Roman"/>
                <a:cs typeface="Times New Roman"/>
              </a:rPr>
              <a:t>Grad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Kaštela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Antonia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Kljaić,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pročelnica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za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društvene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djelatnosti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opće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poslove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Grada</a:t>
            </a:r>
            <a:endParaRPr sz="12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145"/>
              </a:spcBef>
            </a:pPr>
            <a:r>
              <a:rPr sz="1200" dirty="0">
                <a:latin typeface="Times New Roman"/>
                <a:cs typeface="Times New Roman"/>
              </a:rPr>
              <a:t>098 1675 </a:t>
            </a:r>
            <a:r>
              <a:rPr sz="1200" spc="-25" dirty="0">
                <a:latin typeface="Times New Roman"/>
                <a:cs typeface="Times New Roman"/>
              </a:rPr>
              <a:t>880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b="1" dirty="0">
                <a:latin typeface="Times New Roman"/>
                <a:cs typeface="Times New Roman"/>
              </a:rPr>
              <a:t>Turistička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zajednica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Grada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Kaštela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Nada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Maršić,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direktorica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TZG</a:t>
            </a:r>
            <a:r>
              <a:rPr sz="1200" spc="-10" dirty="0">
                <a:latin typeface="Times New Roman"/>
                <a:cs typeface="Times New Roman"/>
              </a:rPr>
              <a:t> Kaštela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200" dirty="0">
                <a:latin typeface="Times New Roman"/>
                <a:cs typeface="Times New Roman"/>
              </a:rPr>
              <a:t>098 9970 </a:t>
            </a:r>
            <a:r>
              <a:rPr sz="1200" spc="-25" dirty="0">
                <a:latin typeface="Times New Roman"/>
                <a:cs typeface="Times New Roman"/>
              </a:rPr>
              <a:t>467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b="1" spc="-10" dirty="0">
                <a:latin typeface="Times New Roman"/>
                <a:cs typeface="Times New Roman"/>
              </a:rPr>
              <a:t>Produkcija:</a:t>
            </a:r>
            <a:endParaRPr sz="1200">
              <a:latin typeface="Times New Roman"/>
              <a:cs typeface="Times New Roman"/>
            </a:endParaRPr>
          </a:p>
          <a:p>
            <a:pPr marL="50800" marR="871219" indent="-38100">
              <a:lnSpc>
                <a:spcPct val="110000"/>
              </a:lnSpc>
            </a:pPr>
            <a:r>
              <a:rPr sz="1200" dirty="0">
                <a:latin typeface="Times New Roman"/>
                <a:cs typeface="Times New Roman"/>
              </a:rPr>
              <a:t>Kaštelanska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organizacija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mladih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Marijana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Vulas,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koordinatorica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projekta </a:t>
            </a:r>
            <a:r>
              <a:rPr sz="1200" dirty="0">
                <a:latin typeface="Times New Roman"/>
                <a:cs typeface="Times New Roman"/>
              </a:rPr>
              <a:t>091 5095 </a:t>
            </a:r>
            <a:r>
              <a:rPr sz="1200" spc="-25" dirty="0">
                <a:latin typeface="Times New Roman"/>
                <a:cs typeface="Times New Roman"/>
              </a:rPr>
              <a:t>944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200" b="1" spc="-10" dirty="0">
                <a:latin typeface="Times New Roman"/>
                <a:cs typeface="Times New Roman"/>
              </a:rPr>
              <a:t>Suorganizatori: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b="1" dirty="0">
                <a:latin typeface="Times New Roman"/>
                <a:cs typeface="Times New Roman"/>
              </a:rPr>
              <a:t>Muzej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Grada</a:t>
            </a:r>
            <a:r>
              <a:rPr sz="1200" b="1" spc="-10" dirty="0">
                <a:latin typeface="Times New Roman"/>
                <a:cs typeface="Times New Roman"/>
              </a:rPr>
              <a:t> Kaštela:</a:t>
            </a:r>
            <a:endParaRPr sz="1200">
              <a:latin typeface="Times New Roman"/>
              <a:cs typeface="Times New Roman"/>
            </a:endParaRPr>
          </a:p>
          <a:p>
            <a:pPr marL="50800" marR="3333750" indent="-38100">
              <a:lnSpc>
                <a:spcPct val="110000"/>
              </a:lnSpc>
            </a:pPr>
            <a:r>
              <a:rPr sz="1200" dirty="0">
                <a:latin typeface="Times New Roman"/>
                <a:cs typeface="Times New Roman"/>
              </a:rPr>
              <a:t>Sanja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Acalija,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muzejska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savjetnica </a:t>
            </a:r>
            <a:r>
              <a:rPr sz="1200" dirty="0">
                <a:latin typeface="Times New Roman"/>
                <a:cs typeface="Times New Roman"/>
              </a:rPr>
              <a:t>091 526 </a:t>
            </a:r>
            <a:r>
              <a:rPr sz="1200" spc="-25" dirty="0">
                <a:latin typeface="Times New Roman"/>
                <a:cs typeface="Times New Roman"/>
              </a:rPr>
              <a:t>836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b="1" dirty="0">
                <a:latin typeface="Times New Roman"/>
                <a:cs typeface="Times New Roman"/>
              </a:rPr>
              <a:t>SŠ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Braća</a:t>
            </a:r>
            <a:r>
              <a:rPr sz="1200" b="1" spc="29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Radić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Zahvaljujemo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na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pomoći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u </a:t>
            </a:r>
            <a:r>
              <a:rPr sz="1200" spc="-10" dirty="0">
                <a:latin typeface="Times New Roman"/>
                <a:cs typeface="Times New Roman"/>
              </a:rPr>
              <a:t>promicanju: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b="1" dirty="0">
                <a:latin typeface="Times New Roman"/>
                <a:cs typeface="Times New Roman"/>
              </a:rPr>
              <a:t>PRIČE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O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LJUBAVI –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„Legenda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o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Miljenku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i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Dobrili“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200" dirty="0">
                <a:latin typeface="Times New Roman"/>
                <a:cs typeface="Times New Roman"/>
              </a:rPr>
              <a:t>i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b="1" dirty="0">
                <a:latin typeface="Times New Roman"/>
                <a:cs typeface="Times New Roman"/>
              </a:rPr>
              <a:t>projekta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predstavljanja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povijesne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i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kulturne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baštine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Grada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Kaštela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u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Šibeniku.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S </a:t>
            </a:r>
            <a:r>
              <a:rPr sz="1200" spc="-10" dirty="0">
                <a:latin typeface="Times New Roman"/>
                <a:cs typeface="Times New Roman"/>
              </a:rPr>
              <a:t>poštovanjem,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sz="1200" b="1" dirty="0">
                <a:latin typeface="Times New Roman"/>
                <a:cs typeface="Times New Roman"/>
              </a:rPr>
              <a:t>Organizatori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projekta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389" y="6310883"/>
            <a:ext cx="6327419" cy="15248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1777</Words>
  <Application>Microsoft Office PowerPoint</Application>
  <PresentationFormat>Prilagođeno</PresentationFormat>
  <Paragraphs>102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1" baseType="lpstr">
      <vt:lpstr>Calibri</vt:lpstr>
      <vt:lpstr>Times New Roman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Online2PDF.com</dc:creator>
  <cp:lastModifiedBy>TZ Kastela</cp:lastModifiedBy>
  <cp:revision>1</cp:revision>
  <dcterms:created xsi:type="dcterms:W3CDTF">2026-02-03T11:09:29Z</dcterms:created>
  <dcterms:modified xsi:type="dcterms:W3CDTF">2026-02-03T11:10:42Z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2026-02-03T00:00:00Z</vt:filetime>
  </property>
  <property fmtid="{D5CDD505-2E9C-101B-9397-08002B2CF9AE}" pid="3" name="LastSaved">
    <vt:filetime>2026-02-03T00:00:00Z</vt:filetime>
  </property>
</Properties>
</file>